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5" r:id="rId6"/>
    <p:sldId id="290" r:id="rId7"/>
    <p:sldId id="262" r:id="rId8"/>
    <p:sldId id="267" r:id="rId9"/>
    <p:sldId id="270" r:id="rId10"/>
    <p:sldId id="271" r:id="rId11"/>
    <p:sldId id="272" r:id="rId12"/>
    <p:sldId id="273" r:id="rId13"/>
    <p:sldId id="274" r:id="rId14"/>
    <p:sldId id="266" r:id="rId15"/>
    <p:sldId id="261" r:id="rId16"/>
    <p:sldId id="268" r:id="rId17"/>
    <p:sldId id="275" r:id="rId18"/>
    <p:sldId id="277" r:id="rId19"/>
    <p:sldId id="280" r:id="rId20"/>
    <p:sldId id="279" r:id="rId21"/>
    <p:sldId id="281" r:id="rId22"/>
    <p:sldId id="282" r:id="rId23"/>
    <p:sldId id="283" r:id="rId24"/>
    <p:sldId id="276" r:id="rId25"/>
    <p:sldId id="263" r:id="rId26"/>
    <p:sldId id="285" r:id="rId27"/>
    <p:sldId id="284" r:id="rId28"/>
    <p:sldId id="287" r:id="rId29"/>
    <p:sldId id="286" r:id="rId30"/>
    <p:sldId id="288" r:id="rId31"/>
    <p:sldId id="289" r:id="rId32"/>
    <p:sldId id="291" r:id="rId33"/>
    <p:sldId id="292" r:id="rId34"/>
    <p:sldId id="293" r:id="rId35"/>
    <p:sldId id="264" r:id="rId36"/>
    <p:sldId id="295" r:id="rId37"/>
    <p:sldId id="296" r:id="rId38"/>
    <p:sldId id="294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782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5" Type="http://schemas.openxmlformats.org/officeDocument/2006/relationships/image" Target="../media/image17.wmf"/><Relationship Id="rId4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7E50-2BE1-46E5-8DE3-35EB99D24E5B}" type="datetimeFigureOut">
              <a:rPr lang="zh-CN" altLang="en-US" smtClean="0"/>
              <a:t>2021-09-25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5FA3B-9508-470C-88D4-7882B5E551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227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7E50-2BE1-46E5-8DE3-35EB99D24E5B}" type="datetimeFigureOut">
              <a:rPr lang="zh-CN" altLang="en-US" smtClean="0"/>
              <a:t>2021-09-25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5FA3B-9508-470C-88D4-7882B5E551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1194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7E50-2BE1-46E5-8DE3-35EB99D24E5B}" type="datetimeFigureOut">
              <a:rPr lang="zh-CN" altLang="en-US" smtClean="0"/>
              <a:t>2021-09-25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5FA3B-9508-470C-88D4-7882B5E551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32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7E50-2BE1-46E5-8DE3-35EB99D24E5B}" type="datetimeFigureOut">
              <a:rPr lang="zh-CN" altLang="en-US" smtClean="0"/>
              <a:t>2021-09-25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5FA3B-9508-470C-88D4-7882B5E551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04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7E50-2BE1-46E5-8DE3-35EB99D24E5B}" type="datetimeFigureOut">
              <a:rPr lang="zh-CN" altLang="en-US" smtClean="0"/>
              <a:t>2021-09-25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5FA3B-9508-470C-88D4-7882B5E551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003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7E50-2BE1-46E5-8DE3-35EB99D24E5B}" type="datetimeFigureOut">
              <a:rPr lang="zh-CN" altLang="en-US" smtClean="0"/>
              <a:t>2021-09-25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5FA3B-9508-470C-88D4-7882B5E551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745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7E50-2BE1-46E5-8DE3-35EB99D24E5B}" type="datetimeFigureOut">
              <a:rPr lang="zh-CN" altLang="en-US" smtClean="0"/>
              <a:t>2021-09-25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5FA3B-9508-470C-88D4-7882B5E551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769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7E50-2BE1-46E5-8DE3-35EB99D24E5B}" type="datetimeFigureOut">
              <a:rPr lang="zh-CN" altLang="en-US" smtClean="0"/>
              <a:t>2021-09-25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5FA3B-9508-470C-88D4-7882B5E551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069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7E50-2BE1-46E5-8DE3-35EB99D24E5B}" type="datetimeFigureOut">
              <a:rPr lang="zh-CN" altLang="en-US" smtClean="0"/>
              <a:t>2021-09-25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5FA3B-9508-470C-88D4-7882B5E551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295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7E50-2BE1-46E5-8DE3-35EB99D24E5B}" type="datetimeFigureOut">
              <a:rPr lang="zh-CN" altLang="en-US" smtClean="0"/>
              <a:t>2021-09-25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5FA3B-9508-470C-88D4-7882B5E551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00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7E50-2BE1-46E5-8DE3-35EB99D24E5B}" type="datetimeFigureOut">
              <a:rPr lang="zh-CN" altLang="en-US" smtClean="0"/>
              <a:t>2021-09-25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5FA3B-9508-470C-88D4-7882B5E551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841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57E50-2BE1-46E5-8DE3-35EB99D24E5B}" type="datetimeFigureOut">
              <a:rPr lang="zh-CN" altLang="en-US" smtClean="0"/>
              <a:t>2021-09-25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5FA3B-9508-470C-88D4-7882B5E551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433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wangrui@nwpu.edu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image" Target="../media/image11.jpeg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10.wmf"/><Relationship Id="rId4" Type="http://schemas.openxmlformats.org/officeDocument/2006/relationships/image" Target="../media/image12.jpeg"/><Relationship Id="rId9" Type="http://schemas.openxmlformats.org/officeDocument/2006/relationships/oleObject" Target="../embeddings/oleObject6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1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wmf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6.wmf"/><Relationship Id="rId4" Type="http://schemas.openxmlformats.org/officeDocument/2006/relationships/image" Target="../media/image13.wmf"/><Relationship Id="rId9" Type="http://schemas.openxmlformats.org/officeDocument/2006/relationships/oleObject" Target="../embeddings/oleObject10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0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5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16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47.wmf"/><Relationship Id="rId4" Type="http://schemas.openxmlformats.org/officeDocument/2006/relationships/oleObject" Target="../embeddings/oleObject17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"/><Relationship Id="rId2" Type="http://schemas.openxmlformats.org/officeDocument/2006/relationships/image" Target="../media/image65.ti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"/><Relationship Id="rId2" Type="http://schemas.openxmlformats.org/officeDocument/2006/relationships/image" Target="../media/image68.tif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"/><Relationship Id="rId2" Type="http://schemas.openxmlformats.org/officeDocument/2006/relationships/image" Target="../media/image70.ti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"/><Relationship Id="rId2" Type="http://schemas.openxmlformats.org/officeDocument/2006/relationships/image" Target="../media/image72.ti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if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if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"/><Relationship Id="rId2" Type="http://schemas.openxmlformats.org/officeDocument/2006/relationships/image" Target="../media/image76.tif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if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wmf"/><Relationship Id="rId9" Type="http://schemas.openxmlformats.org/officeDocument/2006/relationships/image" Target="../media/image2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46839" y="444524"/>
            <a:ext cx="8452513" cy="1397924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飞行动力学与飞行控制</a:t>
            </a:r>
            <a:endParaRPr lang="zh-CN" altLang="en-US" b="1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副标题 2"/>
          <p:cNvSpPr txBox="1">
            <a:spLocks/>
          </p:cNvSpPr>
          <p:nvPr/>
        </p:nvSpPr>
        <p:spPr>
          <a:xfrm>
            <a:off x="5253378" y="4590599"/>
            <a:ext cx="3691550" cy="1889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45000"/>
              </a:lnSpc>
              <a:spcBef>
                <a:spcPts val="0"/>
              </a:spcBef>
            </a:pPr>
            <a:r>
              <a:rPr lang="zh-CN" altLang="en-US" sz="2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王睿</a:t>
            </a:r>
          </a:p>
          <a:p>
            <a:pPr algn="l">
              <a:lnSpc>
                <a:spcPct val="145000"/>
              </a:lnSpc>
              <a:spcBef>
                <a:spcPts val="0"/>
              </a:spcBef>
            </a:pP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hlinkClick r:id="rId2"/>
              </a:rPr>
              <a:t>wangrui@nwpu.edu.cn</a:t>
            </a: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>
              <a:lnSpc>
                <a:spcPct val="145000"/>
              </a:lnSpc>
              <a:spcBef>
                <a:spcPts val="0"/>
              </a:spcBef>
            </a:pP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电话、微信：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13619281927</a:t>
            </a:r>
          </a:p>
          <a:p>
            <a:pPr algn="l">
              <a:lnSpc>
                <a:spcPct val="145000"/>
              </a:lnSpc>
              <a:spcBef>
                <a:spcPts val="0"/>
              </a:spcBef>
            </a:pP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QQ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：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10361126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6062" y="3021929"/>
            <a:ext cx="4498116" cy="337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3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958" name="Picture 14" descr="C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" t="4378" r="1711" b="6567"/>
          <a:stretch>
            <a:fillRect/>
          </a:stretch>
        </p:blipFill>
        <p:spPr bwMode="auto">
          <a:xfrm>
            <a:off x="550298" y="4178297"/>
            <a:ext cx="5689600" cy="205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946" name="Text Box 2"/>
          <p:cNvSpPr txBox="1">
            <a:spLocks noChangeArrowheads="1"/>
          </p:cNvSpPr>
          <p:nvPr/>
        </p:nvSpPr>
        <p:spPr bwMode="auto">
          <a:xfrm>
            <a:off x="463550" y="146706"/>
            <a:ext cx="59039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纵向飞行品质</a:t>
            </a:r>
            <a:endParaRPr lang="en-US" altLang="zh-CN" sz="28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3" descr="短周期品质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" t="5289" r="2257" b="10577"/>
          <a:stretch>
            <a:fillRect/>
          </a:stretch>
        </p:blipFill>
        <p:spPr bwMode="auto">
          <a:xfrm>
            <a:off x="528073" y="1359405"/>
            <a:ext cx="5711825" cy="214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870505" y="1044068"/>
            <a:ext cx="302696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短周期模态的阻尼比要求</a:t>
            </a:r>
            <a:endParaRPr lang="en-US" altLang="zh-CN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036486" y="3883022"/>
            <a:ext cx="37111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频率的要求</a:t>
            </a:r>
            <a:r>
              <a:rPr lang="en-US" altLang="zh-CN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                     (</a:t>
            </a: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CAP) </a:t>
            </a:r>
          </a:p>
        </p:txBody>
      </p:sp>
      <p:graphicFrame>
        <p:nvGraphicFramePr>
          <p:cNvPr id="6" name="Object 6"/>
          <p:cNvGraphicFramePr>
            <a:graphicFrameLocks noChangeAspect="1"/>
          </p:cNvGraphicFramePr>
          <p:nvPr>
            <p:extLst/>
          </p:nvPr>
        </p:nvGraphicFramePr>
        <p:xfrm>
          <a:off x="3483091" y="3902297"/>
          <a:ext cx="1142504" cy="380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7" name="Equation" r:id="rId5" imgW="761669" imgH="253890" progId="Equation.DSMT4">
                  <p:embed/>
                </p:oleObj>
              </mc:Choice>
              <mc:Fallback>
                <p:oleObj name="Equation" r:id="rId5" imgW="761669" imgH="253890" progId="Equation.DSMT4">
                  <p:embed/>
                  <p:pic>
                    <p:nvPicPr>
                      <p:cNvPr id="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3091" y="3902297"/>
                        <a:ext cx="1142504" cy="3808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72523" y="715093"/>
            <a:ext cx="28813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dirty="0" smtClean="0">
                <a:solidFill>
                  <a:srgbClr val="0000FF"/>
                </a:solidFill>
                <a:latin typeface="Calibri" panose="020F0502020204030204" pitchFamily="34" charset="0"/>
              </a:rPr>
              <a:t>（</a:t>
            </a:r>
            <a:r>
              <a:rPr lang="en-US" altLang="zh-CN" sz="2400" dirty="0" smtClean="0">
                <a:solidFill>
                  <a:srgbClr val="0000FF"/>
                </a:solidFill>
                <a:latin typeface="Calibri" panose="020F0502020204030204" pitchFamily="34" charset="0"/>
              </a:rPr>
              <a:t>2</a:t>
            </a:r>
            <a:r>
              <a:rPr lang="zh-CN" altLang="en-US" sz="2400" dirty="0" smtClean="0">
                <a:solidFill>
                  <a:srgbClr val="0000FF"/>
                </a:solidFill>
                <a:latin typeface="Calibri" panose="020F0502020204030204" pitchFamily="34" charset="0"/>
              </a:rPr>
              <a:t>）短周期模态</a:t>
            </a:r>
            <a:endParaRPr lang="en-US" altLang="zh-CN" sz="2400" dirty="0">
              <a:solidFill>
                <a:srgbClr val="0000FF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6580147"/>
              </p:ext>
            </p:extLst>
          </p:nvPr>
        </p:nvGraphicFramePr>
        <p:xfrm>
          <a:off x="6712322" y="3715578"/>
          <a:ext cx="2057400" cy="754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8" name="Equation" r:id="rId7" imgW="1143000" imgH="419040" progId="Equation.DSMT4">
                  <p:embed/>
                </p:oleObj>
              </mc:Choice>
              <mc:Fallback>
                <p:oleObj name="Equation" r:id="rId7" imgW="1143000" imgH="419040" progId="Equation.DSMT4">
                  <p:embed/>
                  <p:pic>
                    <p:nvPicPr>
                      <p:cNvPr id="1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2322" y="3715578"/>
                        <a:ext cx="2057400" cy="7542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0864448"/>
              </p:ext>
            </p:extLst>
          </p:nvPr>
        </p:nvGraphicFramePr>
        <p:xfrm>
          <a:off x="6712322" y="4681191"/>
          <a:ext cx="207962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9" name="Equation" r:id="rId9" imgW="1155600" imgH="393480" progId="Equation.DSMT4">
                  <p:embed/>
                </p:oleObj>
              </mc:Choice>
              <mc:Fallback>
                <p:oleObj name="Equation" r:id="rId9" imgW="1155600" imgH="393480" progId="Equation.DSMT4">
                  <p:embed/>
                  <p:pic>
                    <p:nvPicPr>
                      <p:cNvPr id="1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2322" y="4681191"/>
                        <a:ext cx="2079625" cy="70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1100645" y="6308583"/>
            <a:ext cx="711557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 smtClean="0">
                <a:solidFill>
                  <a:srgbClr val="000000"/>
                </a:solidFill>
                <a:latin typeface="Calibri" panose="020F0502020204030204" pitchFamily="34" charset="0"/>
              </a:rPr>
              <a:t>CAP</a:t>
            </a:r>
            <a:r>
              <a:rPr lang="zh-CN" alt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除了受短周期的频率影响外，还受飞行速度和高度影响</a:t>
            </a:r>
            <a:endParaRPr lang="en-US" altLang="zh-CN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01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3"/>
          <p:cNvGraphicFramePr>
            <a:graphicFrameLocks/>
          </p:cNvGraphicFramePr>
          <p:nvPr>
            <p:extLst/>
          </p:nvPr>
        </p:nvGraphicFramePr>
        <p:xfrm>
          <a:off x="1113160" y="1591349"/>
          <a:ext cx="5040312" cy="2194404"/>
        </p:xfrm>
        <a:graphic>
          <a:graphicData uri="http://schemas.openxmlformats.org/drawingml/2006/table">
            <a:tbl>
              <a:tblPr/>
              <a:tblGrid>
                <a:gridCol w="8207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4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18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7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15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56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Class</a:t>
                      </a:r>
                    </a:p>
                  </a:txBody>
                  <a:tcPr marT="45707" marB="45707" horzOverflow="overflow">
                    <a:lnL cap="flat"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Category</a:t>
                      </a:r>
                    </a:p>
                  </a:txBody>
                  <a:tcPr marT="45707" marB="45707" horzOverflow="overflow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Level I</a:t>
                      </a:r>
                    </a:p>
                  </a:txBody>
                  <a:tcPr marT="45707" marB="45707" horzOverflow="overflow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Level II</a:t>
                      </a:r>
                    </a:p>
                  </a:txBody>
                  <a:tcPr marT="45707" marB="45707" horzOverflow="overflow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Level III</a:t>
                      </a:r>
                    </a:p>
                  </a:txBody>
                  <a:tcPr marT="45707" marB="45707" horzOverflow="overflow">
                    <a:lnL>
                      <a:noFill/>
                    </a:lnL>
                    <a:lnR cap="flat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6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I, IV</a:t>
                      </a:r>
                    </a:p>
                  </a:txBody>
                  <a:tcPr marT="45707" marB="45707" horzOverflow="overflow">
                    <a:lnL cap="flat"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marT="45707" marB="45707" horzOverflow="overflow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1.0</a:t>
                      </a:r>
                    </a:p>
                  </a:txBody>
                  <a:tcPr marT="45707" marB="45707" horzOverflow="overflow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1.4</a:t>
                      </a:r>
                    </a:p>
                  </a:txBody>
                  <a:tcPr marT="45707" marB="45707" horzOverflow="overflow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10.0</a:t>
                      </a:r>
                    </a:p>
                  </a:txBody>
                  <a:tcPr marT="45707" marB="45707" horzOverflow="overflow">
                    <a:lnL>
                      <a:noFill/>
                    </a:lnL>
                    <a:lnR cap="flat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II, III</a:t>
                      </a:r>
                    </a:p>
                  </a:txBody>
                  <a:tcPr marT="45707" marB="4570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marT="45707" marB="4570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1.4</a:t>
                      </a:r>
                    </a:p>
                  </a:txBody>
                  <a:tcPr marT="45707" marB="4570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3.0</a:t>
                      </a:r>
                    </a:p>
                  </a:txBody>
                  <a:tcPr marT="45707" marB="4570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10.0</a:t>
                      </a:r>
                    </a:p>
                  </a:txBody>
                  <a:tcPr marT="45707" marB="4570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6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All</a:t>
                      </a:r>
                    </a:p>
                  </a:txBody>
                  <a:tcPr marT="45707" marB="4570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marT="45707" marB="4570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1.4</a:t>
                      </a:r>
                    </a:p>
                  </a:txBody>
                  <a:tcPr marT="45707" marB="4570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3.0</a:t>
                      </a:r>
                    </a:p>
                  </a:txBody>
                  <a:tcPr marT="45707" marB="4570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10.0</a:t>
                      </a:r>
                    </a:p>
                  </a:txBody>
                  <a:tcPr marT="45707" marB="4570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6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I, IV</a:t>
                      </a:r>
                    </a:p>
                  </a:txBody>
                  <a:tcPr marT="45707" marB="4570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</a:t>
                      </a:r>
                    </a:p>
                  </a:txBody>
                  <a:tcPr marT="45707" marB="4570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1.0</a:t>
                      </a:r>
                    </a:p>
                  </a:txBody>
                  <a:tcPr marT="45707" marB="4570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1.4</a:t>
                      </a:r>
                    </a:p>
                  </a:txBody>
                  <a:tcPr marT="45707" marB="4570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10.0</a:t>
                      </a:r>
                    </a:p>
                  </a:txBody>
                  <a:tcPr marT="45707" marB="4570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6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II, III</a:t>
                      </a:r>
                    </a:p>
                  </a:txBody>
                  <a:tcPr marT="45707" marB="4570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</a:t>
                      </a:r>
                    </a:p>
                  </a:txBody>
                  <a:tcPr marT="45707" marB="4570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1.4</a:t>
                      </a:r>
                    </a:p>
                  </a:txBody>
                  <a:tcPr marT="45707" marB="4570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3.0</a:t>
                      </a:r>
                    </a:p>
                  </a:txBody>
                  <a:tcPr marT="45707" marB="4570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10.0</a:t>
                      </a:r>
                    </a:p>
                  </a:txBody>
                  <a:tcPr marT="45707" marB="4570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ext Box 49"/>
          <p:cNvSpPr txBox="1">
            <a:spLocks noChangeArrowheads="1"/>
          </p:cNvSpPr>
          <p:nvPr/>
        </p:nvSpPr>
        <p:spPr bwMode="auto">
          <a:xfrm>
            <a:off x="1285770" y="1175490"/>
            <a:ext cx="469509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滚转收敛</a:t>
            </a:r>
            <a:r>
              <a:rPr lang="zh-CN" altLang="en-US" sz="18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模态的时间常数（最大允许值）</a:t>
            </a:r>
            <a:endParaRPr lang="en-US" altLang="zh-CN" sz="1800" dirty="0">
              <a:solidFill>
                <a:srgbClr val="0000FF"/>
              </a:solidFill>
              <a:latin typeface="Calibri" panose="020F0502020204030204" pitchFamily="34" charset="0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463550" y="146706"/>
            <a:ext cx="59039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横航向飞行品质</a:t>
            </a:r>
            <a:endParaRPr lang="en-US" altLang="zh-CN" sz="28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416401" y="625639"/>
            <a:ext cx="28813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dirty="0" smtClean="0">
                <a:solidFill>
                  <a:srgbClr val="0000FF"/>
                </a:solidFill>
                <a:latin typeface="Calibri" panose="020F0502020204030204" pitchFamily="34" charset="0"/>
              </a:rPr>
              <a:t>（</a:t>
            </a:r>
            <a:r>
              <a:rPr lang="en-US" altLang="zh-CN" sz="2400" dirty="0" smtClean="0">
                <a:solidFill>
                  <a:srgbClr val="0000FF"/>
                </a:solidFill>
                <a:latin typeface="Calibri" panose="020F0502020204030204" pitchFamily="34" charset="0"/>
              </a:rPr>
              <a:t>1</a:t>
            </a:r>
            <a:r>
              <a:rPr lang="zh-CN" altLang="en-US" sz="2400" dirty="0" smtClean="0">
                <a:solidFill>
                  <a:srgbClr val="0000FF"/>
                </a:solidFill>
                <a:latin typeface="Calibri" panose="020F0502020204030204" pitchFamily="34" charset="0"/>
              </a:rPr>
              <a:t>）滚转收敛模态</a:t>
            </a:r>
            <a:endParaRPr lang="en-US" altLang="zh-CN" sz="2400" dirty="0">
              <a:solidFill>
                <a:srgbClr val="0000FF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89827" y="464147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latin typeface="Calibri" panose="020F0502020204030204" pitchFamily="34" charset="0"/>
              </a:rPr>
              <a:t>特征根：</a:t>
            </a:r>
            <a:endParaRPr lang="zh-CN" altLang="en-US" sz="2400" dirty="0"/>
          </a:p>
        </p:txBody>
      </p:sp>
      <p:graphicFrame>
        <p:nvGraphicFramePr>
          <p:cNvPr id="11" name="Object 5"/>
          <p:cNvGraphicFramePr>
            <a:graphicFrameLocks noChangeAspect="1"/>
          </p:cNvGraphicFramePr>
          <p:nvPr>
            <p:extLst/>
          </p:nvPr>
        </p:nvGraphicFramePr>
        <p:xfrm>
          <a:off x="4005599" y="4478606"/>
          <a:ext cx="1065213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9" name="Equation" r:id="rId3" imgW="533160" imgH="393480" progId="Equation.DSMT4">
                  <p:embed/>
                </p:oleObj>
              </mc:Choice>
              <mc:Fallback>
                <p:oleObj name="Equation" r:id="rId3" imgW="533160" imgH="393480" progId="Equation.DSMT4">
                  <p:embed/>
                  <p:pic>
                    <p:nvPicPr>
                      <p:cNvPr id="1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5599" y="4478606"/>
                        <a:ext cx="1065213" cy="787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5"/>
          <p:cNvGraphicFramePr>
            <a:graphicFrameLocks noChangeAspect="1"/>
          </p:cNvGraphicFramePr>
          <p:nvPr>
            <p:extLst/>
          </p:nvPr>
        </p:nvGraphicFramePr>
        <p:xfrm>
          <a:off x="4031868" y="4103636"/>
          <a:ext cx="1852612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0" name="Equation" r:id="rId5" imgW="1028520" imgH="241200" progId="Equation.DSMT4">
                  <p:embed/>
                </p:oleObj>
              </mc:Choice>
              <mc:Fallback>
                <p:oleObj name="Equation" r:id="rId5" imgW="1028520" imgH="241200" progId="Equation.DSMT4">
                  <p:embed/>
                  <p:pic>
                    <p:nvPicPr>
                      <p:cNvPr id="1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1868" y="4103636"/>
                        <a:ext cx="1852612" cy="4333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153883" y="4061589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latin typeface="Calibri" panose="020F0502020204030204" pitchFamily="34" charset="0"/>
              </a:rPr>
              <a:t>滚转收敛模态的近似方程：</a:t>
            </a:r>
            <a:endParaRPr lang="zh-CN" altLang="en-US" sz="2400" dirty="0"/>
          </a:p>
        </p:txBody>
      </p:sp>
      <p:sp>
        <p:nvSpPr>
          <p:cNvPr id="14" name="AutoShape 11"/>
          <p:cNvSpPr>
            <a:spLocks noChangeArrowheads="1"/>
          </p:cNvSpPr>
          <p:nvPr/>
        </p:nvSpPr>
        <p:spPr bwMode="auto">
          <a:xfrm>
            <a:off x="6068712" y="4180582"/>
            <a:ext cx="287455" cy="227985"/>
          </a:xfrm>
          <a:prstGeom prst="rightArrow">
            <a:avLst>
              <a:gd name="adj1" fmla="val 50000"/>
              <a:gd name="adj2" fmla="val 58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18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5" name="Object 5"/>
          <p:cNvGraphicFramePr>
            <a:graphicFrameLocks noChangeAspect="1"/>
          </p:cNvGraphicFramePr>
          <p:nvPr>
            <p:extLst/>
          </p:nvPr>
        </p:nvGraphicFramePr>
        <p:xfrm>
          <a:off x="6460314" y="3926597"/>
          <a:ext cx="2470150" cy="79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1" name="Equation" r:id="rId7" imgW="1371600" imgH="444240" progId="Equation.DSMT4">
                  <p:embed/>
                </p:oleObj>
              </mc:Choice>
              <mc:Fallback>
                <p:oleObj name="Equation" r:id="rId7" imgW="1371600" imgH="444240" progId="Equation.DSMT4">
                  <p:embed/>
                  <p:pic>
                    <p:nvPicPr>
                      <p:cNvPr id="1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0314" y="3926597"/>
                        <a:ext cx="2470150" cy="7985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/>
          <p:cNvSpPr/>
          <p:nvPr/>
        </p:nvSpPr>
        <p:spPr>
          <a:xfrm>
            <a:off x="153883" y="5266006"/>
            <a:ext cx="76899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时间常数</a:t>
            </a:r>
            <a:r>
              <a:rPr lang="en-US" altLang="zh-CN" sz="2400" i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τ</a:t>
            </a:r>
            <a:r>
              <a:rPr lang="zh-CN" altLang="en-US" sz="24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可以从完整方程的滚转收敛模态特征根求得：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17" name="Object 5"/>
          <p:cNvGraphicFramePr>
            <a:graphicFrameLocks noChangeAspect="1"/>
          </p:cNvGraphicFramePr>
          <p:nvPr>
            <p:extLst/>
          </p:nvPr>
        </p:nvGraphicFramePr>
        <p:xfrm>
          <a:off x="7695389" y="5065038"/>
          <a:ext cx="106521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2" name="Equation" r:id="rId9" imgW="533160" imgH="431640" progId="Equation.DSMT4">
                  <p:embed/>
                </p:oleObj>
              </mc:Choice>
              <mc:Fallback>
                <p:oleObj name="Equation" r:id="rId9" imgW="533160" imgH="431640" progId="Equation.DSMT4">
                  <p:embed/>
                  <p:pic>
                    <p:nvPicPr>
                      <p:cNvPr id="1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5389" y="5065038"/>
                        <a:ext cx="1065213" cy="863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rgbClr val="FF000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/>
          <p:nvPr/>
        </p:nvSpPr>
        <p:spPr>
          <a:xfrm>
            <a:off x="160636" y="5836517"/>
            <a:ext cx="57246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滚转收敛模态的近似比较精确，也可以：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19" name="Object 5"/>
          <p:cNvGraphicFramePr>
            <a:graphicFrameLocks noChangeAspect="1"/>
          </p:cNvGraphicFramePr>
          <p:nvPr>
            <p:extLst/>
          </p:nvPr>
        </p:nvGraphicFramePr>
        <p:xfrm>
          <a:off x="5726083" y="5705740"/>
          <a:ext cx="1052513" cy="79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3" name="Equation" r:id="rId11" imgW="583920" imgH="444240" progId="Equation.DSMT4">
                  <p:embed/>
                </p:oleObj>
              </mc:Choice>
              <mc:Fallback>
                <p:oleObj name="Equation" r:id="rId11" imgW="583920" imgH="444240" progId="Equation.DSMT4">
                  <p:embed/>
                  <p:pic>
                    <p:nvPicPr>
                      <p:cNvPr id="1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6083" y="5705740"/>
                        <a:ext cx="1052513" cy="7985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/>
          <p:cNvSpPr/>
          <p:nvPr/>
        </p:nvSpPr>
        <p:spPr>
          <a:xfrm>
            <a:off x="6778596" y="1360156"/>
            <a:ext cx="22814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要求：</a:t>
            </a:r>
            <a:endParaRPr lang="en-US" altLang="zh-CN" sz="2000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r>
              <a:rPr lang="zh-CN" altLang="en-US" sz="2000" dirty="0" smtClean="0">
                <a:solidFill>
                  <a:srgbClr val="0000FF"/>
                </a:solidFill>
                <a:latin typeface="Calibri" panose="020F0502020204030204" pitchFamily="34" charset="0"/>
              </a:rPr>
              <a:t>时间常数</a:t>
            </a:r>
            <a:endParaRPr lang="en-US" altLang="zh-CN" sz="2000" dirty="0" smtClean="0">
              <a:solidFill>
                <a:srgbClr val="0000FF"/>
              </a:solidFill>
              <a:latin typeface="Calibri" panose="020F0502020204030204" pitchFamily="34" charset="0"/>
            </a:endParaRPr>
          </a:p>
          <a:p>
            <a:r>
              <a:rPr lang="en-US" altLang="zh-CN" sz="2000" dirty="0" smtClean="0">
                <a:solidFill>
                  <a:srgbClr val="00206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solidFill>
                  <a:srgbClr val="00206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一阶系统的特征</a:t>
            </a:r>
            <a:r>
              <a:rPr lang="en-US" altLang="zh-CN" sz="2000" dirty="0" smtClean="0">
                <a:solidFill>
                  <a:srgbClr val="00206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altLang="zh-CN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99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9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48" y="1031275"/>
            <a:ext cx="7329316" cy="3417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0996" name="Text Box 4"/>
          <p:cNvSpPr txBox="1">
            <a:spLocks noChangeArrowheads="1"/>
          </p:cNvSpPr>
          <p:nvPr/>
        </p:nvSpPr>
        <p:spPr bwMode="auto">
          <a:xfrm>
            <a:off x="463550" y="4334198"/>
            <a:ext cx="627571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800" dirty="0" smtClean="0">
                <a:latin typeface="Calibri" panose="020F0502020204030204" pitchFamily="34" charset="0"/>
              </a:rPr>
              <a:t>字母</a:t>
            </a:r>
            <a:r>
              <a:rPr lang="en-US" altLang="zh-CN" sz="18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C</a:t>
            </a:r>
            <a:r>
              <a:rPr lang="zh-CN" altLang="en-US" sz="1800" dirty="0" smtClean="0">
                <a:latin typeface="Calibri" panose="020F0502020204030204" pitchFamily="34" charset="0"/>
              </a:rPr>
              <a:t>和</a:t>
            </a:r>
            <a:r>
              <a:rPr lang="en-US" altLang="zh-CN" sz="18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L</a:t>
            </a:r>
            <a:r>
              <a:rPr lang="zh-CN" altLang="en-US" sz="1800" dirty="0" smtClean="0">
                <a:latin typeface="Calibri" panose="020F0502020204030204" pitchFamily="34" charset="0"/>
              </a:rPr>
              <a:t>分别代表舰载</a:t>
            </a:r>
            <a:r>
              <a:rPr lang="en-US" altLang="zh-CN" sz="1800" dirty="0" smtClean="0">
                <a:latin typeface="Calibri" panose="020F0502020204030204" pitchFamily="34" charset="0"/>
              </a:rPr>
              <a:t>(</a:t>
            </a:r>
            <a:r>
              <a:rPr lang="en-US" altLang="zh-CN" sz="18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C</a:t>
            </a:r>
            <a:r>
              <a:rPr lang="en-US" altLang="zh-CN" sz="18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arrier-based)</a:t>
            </a:r>
            <a:r>
              <a:rPr lang="zh-CN" altLang="en-US" sz="18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和陆基</a:t>
            </a:r>
            <a:r>
              <a:rPr lang="en-US" altLang="zh-CN" sz="18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zh-CN" sz="18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L</a:t>
            </a:r>
            <a:r>
              <a:rPr lang="en-US" altLang="zh-CN" sz="18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and-based)</a:t>
            </a:r>
            <a:r>
              <a:rPr lang="zh-CN" altLang="en-US" sz="18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飞机</a:t>
            </a:r>
            <a:endParaRPr lang="en-US" altLang="zh-CN" sz="18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463550" y="146706"/>
            <a:ext cx="59039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横航向飞行品质</a:t>
            </a:r>
            <a:endParaRPr lang="en-US" altLang="zh-CN" sz="28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318923" y="646183"/>
            <a:ext cx="28813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dirty="0" smtClean="0">
                <a:solidFill>
                  <a:srgbClr val="0000FF"/>
                </a:solidFill>
                <a:latin typeface="Calibri" panose="020F0502020204030204" pitchFamily="34" charset="0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latin typeface="Calibri" panose="020F0502020204030204" pitchFamily="34" charset="0"/>
              </a:rPr>
              <a:t>2</a:t>
            </a:r>
            <a:r>
              <a:rPr lang="zh-CN" altLang="en-US" sz="2400" dirty="0" smtClean="0">
                <a:solidFill>
                  <a:srgbClr val="0000FF"/>
                </a:solidFill>
                <a:latin typeface="Calibri" panose="020F0502020204030204" pitchFamily="34" charset="0"/>
              </a:rPr>
              <a:t>）荷兰滚模态</a:t>
            </a:r>
            <a:endParaRPr lang="en-US" altLang="zh-CN" sz="2400" dirty="0">
              <a:solidFill>
                <a:srgbClr val="0000FF"/>
              </a:solidFill>
              <a:latin typeface="Calibri" panose="020F05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0536" y="4863375"/>
            <a:ext cx="51090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二阶系统特征根与频率阻尼的关系：</a:t>
            </a:r>
            <a:endParaRPr lang="zh-CN" altLang="en-US" sz="2400" dirty="0">
              <a:solidFill>
                <a:srgbClr val="002060"/>
              </a:solidFill>
            </a:endParaRPr>
          </a:p>
        </p:txBody>
      </p:sp>
      <p:graphicFrame>
        <p:nvGraphicFramePr>
          <p:cNvPr id="8" name="Object 10"/>
          <p:cNvGraphicFramePr>
            <a:graphicFrameLocks noChangeAspect="1"/>
          </p:cNvGraphicFramePr>
          <p:nvPr>
            <p:extLst/>
          </p:nvPr>
        </p:nvGraphicFramePr>
        <p:xfrm>
          <a:off x="5192110" y="4820879"/>
          <a:ext cx="2782888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7" name="Equation" r:id="rId4" imgW="1536480" imgH="279360" progId="Equation.DSMT4">
                  <p:embed/>
                </p:oleObj>
              </mc:Choice>
              <mc:Fallback>
                <p:oleObj name="Equation" r:id="rId4" imgW="1536480" imgH="279360" progId="Equation.DSMT4">
                  <p:embed/>
                  <p:pic>
                    <p:nvPicPr>
                      <p:cNvPr id="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2110" y="4820879"/>
                        <a:ext cx="2782888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200536" y="5460711"/>
            <a:ext cx="62424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总阻尼</a:t>
            </a:r>
            <a:r>
              <a:rPr lang="en-US" altLang="zh-CN" sz="2400" i="1" dirty="0" err="1">
                <a:solidFill>
                  <a:srgbClr val="FF0000"/>
                </a:solidFill>
                <a:latin typeface="Symbol" panose="05050102010706020507" pitchFamily="18" charset="2"/>
              </a:rPr>
              <a:t>zw</a:t>
            </a:r>
            <a:r>
              <a:rPr lang="en-US" altLang="zh-CN" sz="24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即为荷兰滚模态特征根的实部的模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94519" y="1184419"/>
            <a:ext cx="144948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要求：</a:t>
            </a:r>
            <a:endParaRPr lang="en-US" altLang="zh-CN" sz="2000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r>
              <a:rPr lang="zh-CN" altLang="en-US" sz="2000" dirty="0" smtClean="0">
                <a:solidFill>
                  <a:srgbClr val="0000FF"/>
                </a:solidFill>
                <a:latin typeface="Calibri" panose="020F0502020204030204" pitchFamily="34" charset="0"/>
              </a:rPr>
              <a:t>阻尼</a:t>
            </a:r>
            <a:r>
              <a:rPr lang="en-US" altLang="zh-CN" sz="2000" i="1" dirty="0" smtClean="0">
                <a:solidFill>
                  <a:srgbClr val="0000FF"/>
                </a:solidFill>
                <a:latin typeface="Symbol" panose="05050102010706020507" pitchFamily="18" charset="2"/>
              </a:rPr>
              <a:t>z</a:t>
            </a:r>
          </a:p>
          <a:p>
            <a:r>
              <a:rPr lang="zh-CN" altLang="en-US" sz="2000" dirty="0" smtClean="0">
                <a:solidFill>
                  <a:srgbClr val="0000FF"/>
                </a:solidFill>
                <a:latin typeface="Calibri" panose="020F0502020204030204" pitchFamily="34" charset="0"/>
              </a:rPr>
              <a:t>总阻尼</a:t>
            </a:r>
            <a:r>
              <a:rPr lang="en-US" altLang="zh-CN" sz="2000" i="1" dirty="0" err="1" smtClean="0">
                <a:solidFill>
                  <a:srgbClr val="0000FF"/>
                </a:solidFill>
                <a:latin typeface="Symbol" panose="05050102010706020507" pitchFamily="18" charset="2"/>
              </a:rPr>
              <a:t>zw</a:t>
            </a:r>
            <a:r>
              <a:rPr lang="en-US" altLang="zh-CN" sz="2000" i="1" baseline="-250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zh-CN" sz="2000" baseline="-25000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000" dirty="0" smtClean="0">
                <a:solidFill>
                  <a:srgbClr val="0000FF"/>
                </a:solidFill>
                <a:latin typeface="Calibri" panose="020F0502020204030204" pitchFamily="34" charset="0"/>
              </a:rPr>
              <a:t>频率</a:t>
            </a:r>
            <a:r>
              <a:rPr lang="en-US" altLang="zh-CN" sz="2000" i="1" dirty="0" err="1" smtClean="0">
                <a:solidFill>
                  <a:srgbClr val="0000FF"/>
                </a:solidFill>
                <a:latin typeface="Symbol" panose="05050102010706020507" pitchFamily="18" charset="2"/>
              </a:rPr>
              <a:t>w</a:t>
            </a:r>
            <a:r>
              <a:rPr lang="en-US" altLang="zh-CN" sz="2000" i="1" baseline="-250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zh-CN" sz="2000" i="1" baseline="-25000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二阶系统</a:t>
            </a:r>
            <a:r>
              <a:rPr lang="en-US" altLang="zh-CN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19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0"/>
          <p:cNvGraphicFramePr>
            <a:graphicFrameLocks/>
          </p:cNvGraphicFramePr>
          <p:nvPr>
            <p:extLst/>
          </p:nvPr>
        </p:nvGraphicFramePr>
        <p:xfrm>
          <a:off x="747648" y="1848457"/>
          <a:ext cx="5040312" cy="1463676"/>
        </p:xfrm>
        <a:graphic>
          <a:graphicData uri="http://schemas.openxmlformats.org/drawingml/2006/table">
            <a:tbl>
              <a:tblPr/>
              <a:tblGrid>
                <a:gridCol w="8207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4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18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7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15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591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Class</a:t>
                      </a:r>
                    </a:p>
                  </a:txBody>
                  <a:tcPr marT="45740" marB="45740" horzOverflow="overflow">
                    <a:lnL cap="flat"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Category</a:t>
                      </a:r>
                    </a:p>
                  </a:txBody>
                  <a:tcPr marT="45740" marB="45740" horzOverflow="overflow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Level I</a:t>
                      </a:r>
                    </a:p>
                  </a:txBody>
                  <a:tcPr marT="45740" marB="45740" horzOverflow="overflow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Level II</a:t>
                      </a:r>
                    </a:p>
                  </a:txBody>
                  <a:tcPr marT="45740" marB="45740" horzOverflow="overflow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Level III</a:t>
                      </a:r>
                    </a:p>
                  </a:txBody>
                  <a:tcPr marT="45740" marB="45740" horzOverflow="overflow">
                    <a:lnL>
                      <a:noFill/>
                    </a:lnL>
                    <a:lnR cap="flat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91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I, IV</a:t>
                      </a:r>
                    </a:p>
                  </a:txBody>
                  <a:tcPr marT="45740" marB="45740" horzOverflow="overflow">
                    <a:lnL cap="flat"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marT="45740" marB="45740" horzOverflow="overflow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12s</a:t>
                      </a:r>
                    </a:p>
                  </a:txBody>
                  <a:tcPr marT="45740" marB="45740" horzOverflow="overflow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12s</a:t>
                      </a:r>
                    </a:p>
                  </a:txBody>
                  <a:tcPr marT="45740" marB="45740" horzOverflow="overflow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4s</a:t>
                      </a:r>
                    </a:p>
                  </a:txBody>
                  <a:tcPr marT="45740" marB="45740" horzOverflow="overflow">
                    <a:lnL>
                      <a:noFill/>
                    </a:lnL>
                    <a:lnR cap="flat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91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I, IV</a:t>
                      </a:r>
                    </a:p>
                  </a:txBody>
                  <a:tcPr marT="45740" marB="4574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B, C</a:t>
                      </a:r>
                    </a:p>
                  </a:txBody>
                  <a:tcPr marT="45740" marB="4574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20s</a:t>
                      </a:r>
                    </a:p>
                  </a:txBody>
                  <a:tcPr marT="45740" marB="4574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12s</a:t>
                      </a:r>
                    </a:p>
                  </a:txBody>
                  <a:tcPr marT="45740" marB="4574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4s</a:t>
                      </a:r>
                    </a:p>
                  </a:txBody>
                  <a:tcPr marT="45740" marB="4574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91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II, III</a:t>
                      </a:r>
                    </a:p>
                  </a:txBody>
                  <a:tcPr marT="45740" marB="4574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All</a:t>
                      </a:r>
                    </a:p>
                  </a:txBody>
                  <a:tcPr marT="45740" marB="4574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20s</a:t>
                      </a:r>
                    </a:p>
                  </a:txBody>
                  <a:tcPr marT="45740" marB="4574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12s</a:t>
                      </a:r>
                    </a:p>
                  </a:txBody>
                  <a:tcPr marT="45740" marB="4574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4s</a:t>
                      </a:r>
                    </a:p>
                  </a:txBody>
                  <a:tcPr marT="45740" marB="4574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 Box 82"/>
          <p:cNvSpPr txBox="1">
            <a:spLocks noChangeArrowheads="1"/>
          </p:cNvSpPr>
          <p:nvPr/>
        </p:nvSpPr>
        <p:spPr bwMode="auto">
          <a:xfrm>
            <a:off x="1978091" y="1365210"/>
            <a:ext cx="31268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18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螺旋模态的最小倍幅时</a:t>
            </a:r>
            <a:r>
              <a:rPr lang="zh-CN" alt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间</a:t>
            </a:r>
            <a:endParaRPr lang="en-US" altLang="zh-CN" sz="1800" dirty="0">
              <a:solidFill>
                <a:srgbClr val="0000FF"/>
              </a:solidFill>
              <a:latin typeface="Calibri" panose="020F0502020204030204" pitchFamily="34" charset="0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463550" y="146706"/>
            <a:ext cx="59039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横航向飞行品质</a:t>
            </a:r>
            <a:endParaRPr lang="en-US" altLang="zh-CN" sz="28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386492" y="672211"/>
            <a:ext cx="28813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dirty="0" smtClean="0">
                <a:solidFill>
                  <a:srgbClr val="0000FF"/>
                </a:solidFill>
                <a:latin typeface="Calibri" panose="020F0502020204030204" pitchFamily="34" charset="0"/>
              </a:rPr>
              <a:t>（</a:t>
            </a:r>
            <a:r>
              <a:rPr lang="en-US" altLang="zh-CN" sz="2400" dirty="0" smtClean="0">
                <a:solidFill>
                  <a:srgbClr val="0000FF"/>
                </a:solidFill>
                <a:latin typeface="Calibri" panose="020F0502020204030204" pitchFamily="34" charset="0"/>
              </a:rPr>
              <a:t>3</a:t>
            </a:r>
            <a:r>
              <a:rPr lang="zh-CN" altLang="en-US" sz="2400" dirty="0" smtClean="0">
                <a:solidFill>
                  <a:srgbClr val="0000FF"/>
                </a:solidFill>
                <a:latin typeface="Calibri" panose="020F0502020204030204" pitchFamily="34" charset="0"/>
              </a:rPr>
              <a:t>）螺旋模态</a:t>
            </a:r>
            <a:endParaRPr lang="en-US" altLang="zh-CN" sz="2400" dirty="0">
              <a:solidFill>
                <a:srgbClr val="0000FF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655117" y="3608955"/>
            <a:ext cx="800062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螺旋模态只要发散得不是太快都可以达到一级飞行品质</a:t>
            </a:r>
            <a:endParaRPr lang="en-US" altLang="zh-CN" sz="2400" dirty="0" smtClean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97615" y="4219031"/>
            <a:ext cx="51860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根据特征根求倍增时</a:t>
            </a:r>
            <a:r>
              <a:rPr lang="en-US" altLang="zh-CN" sz="24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T</a:t>
            </a:r>
            <a:r>
              <a:rPr lang="en-US" altLang="zh-CN" sz="2400" baseline="-250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2</a:t>
            </a:r>
            <a:r>
              <a:rPr lang="zh-CN" altLang="en-US" sz="24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或半衰时</a:t>
            </a:r>
            <a:r>
              <a:rPr lang="en-US" altLang="zh-CN" sz="24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T</a:t>
            </a:r>
            <a:r>
              <a:rPr lang="en-US" altLang="zh-CN" sz="2400" baseline="-250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1/2</a:t>
            </a:r>
            <a:r>
              <a:rPr lang="zh-CN" altLang="en-US" sz="24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：</a:t>
            </a:r>
            <a:endParaRPr lang="zh-CN" altLang="en-US" sz="2400" dirty="0">
              <a:solidFill>
                <a:srgbClr val="002060"/>
              </a:solidFill>
            </a:endParaRPr>
          </a:p>
        </p:txBody>
      </p:sp>
      <p:graphicFrame>
        <p:nvGraphicFramePr>
          <p:cNvPr id="12" name="Object 10"/>
          <p:cNvGraphicFramePr>
            <a:graphicFrameLocks noChangeAspect="1"/>
          </p:cNvGraphicFramePr>
          <p:nvPr>
            <p:extLst/>
          </p:nvPr>
        </p:nvGraphicFramePr>
        <p:xfrm>
          <a:off x="1447685" y="4913814"/>
          <a:ext cx="1265238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0" name="Equation" r:id="rId3" imgW="698400" imgH="228600" progId="Equation.DSMT4">
                  <p:embed/>
                </p:oleObj>
              </mc:Choice>
              <mc:Fallback>
                <p:oleObj name="Equation" r:id="rId3" imgW="698400" imgH="228600" progId="Equation.DSMT4">
                  <p:embed/>
                  <p:pic>
                    <p:nvPicPr>
                      <p:cNvPr id="1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685" y="4913814"/>
                        <a:ext cx="1265238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0"/>
          <p:cNvGraphicFramePr>
            <a:graphicFrameLocks noChangeAspect="1"/>
          </p:cNvGraphicFramePr>
          <p:nvPr>
            <p:extLst/>
          </p:nvPr>
        </p:nvGraphicFramePr>
        <p:xfrm>
          <a:off x="3582988" y="4784390"/>
          <a:ext cx="2784475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1" name="Equation" r:id="rId5" imgW="1536480" imgH="444240" progId="Equation.DSMT4">
                  <p:embed/>
                </p:oleObj>
              </mc:Choice>
              <mc:Fallback>
                <p:oleObj name="Equation" r:id="rId5" imgW="1536480" imgH="444240" progId="Equation.DSMT4">
                  <p:embed/>
                  <p:pic>
                    <p:nvPicPr>
                      <p:cNvPr id="13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2988" y="4784390"/>
                        <a:ext cx="2784475" cy="801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3005375" y="5011997"/>
            <a:ext cx="414850" cy="217954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18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95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36585" y="360788"/>
            <a:ext cx="8761839" cy="5724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飞行品质特性分析注意事项：</a:t>
            </a:r>
            <a:endParaRPr lang="en-US" altLang="zh-CN" sz="2800" dirty="0" smtClean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latin typeface="Calibri" panose="020F0502020204030204" pitchFamily="34" charset="0"/>
              </a:rPr>
              <a:t>首先要明确飞机类型、飞行阶段</a:t>
            </a:r>
            <a:endParaRPr lang="en-US" altLang="zh-CN" sz="2400" dirty="0">
              <a:latin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latin typeface="Calibri" panose="020F0502020204030204" pitchFamily="34" charset="0"/>
              </a:rPr>
              <a:t>给定一个飞行状态，计算各个飞行模态，对照飞行品质要求，逐个评价每个模态、每个指标的等级</a:t>
            </a:r>
            <a:endParaRPr lang="en-US" altLang="zh-CN" sz="2400" dirty="0" smtClean="0">
              <a:latin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latin typeface="Calibri" panose="020F0502020204030204" pitchFamily="34" charset="0"/>
              </a:rPr>
              <a:t>如有必要，在飞行包线范围内计算分析不同状态的飞行品质，获得速度</a:t>
            </a:r>
            <a:r>
              <a:rPr lang="en-US" altLang="zh-CN" sz="2400" dirty="0" smtClean="0">
                <a:latin typeface="Calibri" panose="020F0502020204030204" pitchFamily="34" charset="0"/>
              </a:rPr>
              <a:t>(</a:t>
            </a:r>
            <a:r>
              <a:rPr lang="zh-CN" altLang="en-US" sz="2400" dirty="0" smtClean="0">
                <a:latin typeface="Calibri" panose="020F0502020204030204" pitchFamily="34" charset="0"/>
              </a:rPr>
              <a:t>迎角</a:t>
            </a:r>
            <a:r>
              <a:rPr lang="en-US" altLang="zh-CN" sz="2400" dirty="0" smtClean="0">
                <a:latin typeface="Calibri" panose="020F0502020204030204" pitchFamily="34" charset="0"/>
              </a:rPr>
              <a:t>)</a:t>
            </a:r>
            <a:r>
              <a:rPr lang="zh-CN" altLang="en-US" sz="2400" dirty="0" smtClean="0">
                <a:latin typeface="Calibri" panose="020F0502020204030204" pitchFamily="34" charset="0"/>
              </a:rPr>
              <a:t>、高度、重量对飞行品质的影响规律</a:t>
            </a:r>
            <a:endParaRPr lang="en-US" altLang="zh-CN" sz="2400" dirty="0" smtClean="0">
              <a:latin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Calibri" panose="020F0502020204030204" pitchFamily="34" charset="0"/>
              </a:rPr>
              <a:t>模态特性</a:t>
            </a:r>
            <a:r>
              <a:rPr lang="en-US" altLang="zh-CN" sz="2400" dirty="0">
                <a:latin typeface="Calibri" panose="020F0502020204030204" pitchFamily="34" charset="0"/>
              </a:rPr>
              <a:t>(</a:t>
            </a:r>
            <a:r>
              <a:rPr lang="zh-CN" altLang="en-US" sz="2400" dirty="0">
                <a:latin typeface="Calibri" panose="020F0502020204030204" pitchFamily="34" charset="0"/>
              </a:rPr>
              <a:t>特征根</a:t>
            </a:r>
            <a:r>
              <a:rPr lang="en-US" altLang="zh-CN" sz="2400" dirty="0">
                <a:latin typeface="Calibri" panose="020F0502020204030204" pitchFamily="34" charset="0"/>
              </a:rPr>
              <a:t>)</a:t>
            </a:r>
            <a:r>
              <a:rPr lang="zh-CN" altLang="en-US" sz="2400" dirty="0">
                <a:latin typeface="Calibri" panose="020F0502020204030204" pitchFamily="34" charset="0"/>
              </a:rPr>
              <a:t>是飞行品质的最重要组成部分，但是只反映了飞机的稳定性</a:t>
            </a:r>
            <a:r>
              <a:rPr lang="en-US" altLang="zh-CN" sz="2400" dirty="0">
                <a:latin typeface="Calibri" panose="020F0502020204030204" pitchFamily="34" charset="0"/>
              </a:rPr>
              <a:t>(</a:t>
            </a:r>
            <a:r>
              <a:rPr lang="zh-CN" altLang="en-US" sz="2400" dirty="0">
                <a:latin typeface="Calibri" panose="020F0502020204030204" pitchFamily="34" charset="0"/>
              </a:rPr>
              <a:t>传递函数的分母，极点</a:t>
            </a:r>
            <a:r>
              <a:rPr lang="en-US" altLang="zh-CN" sz="2400" dirty="0">
                <a:latin typeface="Calibri" panose="020F0502020204030204" pitchFamily="34" charset="0"/>
              </a:rPr>
              <a:t>)</a:t>
            </a:r>
            <a:r>
              <a:rPr lang="zh-CN" altLang="en-US" sz="2400" dirty="0">
                <a:latin typeface="Calibri" panose="020F0502020204030204" pitchFamily="34" charset="0"/>
              </a:rPr>
              <a:t>，未考虑操纵性</a:t>
            </a:r>
            <a:r>
              <a:rPr lang="en-US" altLang="zh-CN" sz="2400" dirty="0">
                <a:latin typeface="Calibri" panose="020F0502020204030204" pitchFamily="34" charset="0"/>
              </a:rPr>
              <a:t>(</a:t>
            </a:r>
            <a:r>
              <a:rPr lang="zh-CN" altLang="en-US" sz="2400" dirty="0">
                <a:latin typeface="Calibri" panose="020F0502020204030204" pitchFamily="34" charset="0"/>
              </a:rPr>
              <a:t>零、极点</a:t>
            </a:r>
            <a:r>
              <a:rPr lang="en-US" altLang="zh-CN" sz="2400" dirty="0">
                <a:latin typeface="Calibri" panose="020F0502020204030204" pitchFamily="34" charset="0"/>
              </a:rPr>
              <a:t>)</a:t>
            </a:r>
            <a:r>
              <a:rPr lang="zh-CN" altLang="en-US" sz="2400" dirty="0">
                <a:latin typeface="Calibri" panose="020F0502020204030204" pitchFamily="34" charset="0"/>
              </a:rPr>
              <a:t>，所以模态特性好不能充分</a:t>
            </a:r>
            <a:r>
              <a:rPr lang="zh-CN" altLang="en-US" sz="2400" dirty="0" smtClean="0">
                <a:latin typeface="Calibri" panose="020F0502020204030204" pitchFamily="34" charset="0"/>
              </a:rPr>
              <a:t>说明飞行动力学</a:t>
            </a:r>
            <a:r>
              <a:rPr lang="zh-CN" altLang="en-US" sz="2400" dirty="0">
                <a:latin typeface="Calibri" panose="020F0502020204030204" pitchFamily="34" charset="0"/>
              </a:rPr>
              <a:t>特性好</a:t>
            </a:r>
            <a:endParaRPr lang="en-US" altLang="zh-CN" sz="2400" dirty="0">
              <a:latin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latin typeface="Calibri" panose="020F0502020204030204" pitchFamily="34" charset="0"/>
              </a:rPr>
              <a:t>学时原因，本课程不考虑飞行品质中的操纵性的要求</a:t>
            </a:r>
            <a:endParaRPr lang="en-US" altLang="zh-CN" sz="2400" dirty="0" smtClean="0">
              <a:latin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98144" y="4186536"/>
            <a:ext cx="8049905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Calibri" panose="020F0502020204030204" pitchFamily="34" charset="0"/>
              </a:rPr>
              <a:t>        </a:t>
            </a:r>
            <a:endParaRPr lang="en-US" altLang="zh-CN" sz="2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64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0166" y="142214"/>
            <a:ext cx="8834651" cy="875108"/>
          </a:xfrm>
        </p:spPr>
        <p:txBody>
          <a:bodyPr>
            <a:normAutofit/>
          </a:bodyPr>
          <a:lstStyle/>
          <a:p>
            <a:r>
              <a:rPr lang="en-US" altLang="zh-CN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3. </a:t>
            </a:r>
            <a:r>
              <a:rPr lang="zh-CN" altLang="en-US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飞行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控制律设计与数字</a:t>
            </a:r>
            <a:r>
              <a:rPr lang="zh-CN" altLang="en-US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飞行仿真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312475" y="2768485"/>
            <a:ext cx="8635906" cy="26860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经典方法的基本思路：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首先初步设定飞行控制律结构</a:t>
            </a:r>
            <a:endParaRPr lang="en-US" altLang="zh-CN" sz="2400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然后采用简化方程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模态的传递函数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设计飞行控制律</a:t>
            </a:r>
            <a:endParaRPr lang="en-US" altLang="zh-CN" sz="2400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最</a:t>
            </a:r>
            <a:r>
              <a:rPr lang="zh-CN" altLang="en-US" sz="2400" dirty="0" smtClean="0"/>
              <a:t>后采用更准确的动力学方程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状态方程、</a:t>
            </a:r>
            <a:r>
              <a:rPr lang="en-US" altLang="zh-CN" sz="2400" dirty="0" smtClean="0"/>
              <a:t>6DOF</a:t>
            </a:r>
            <a:r>
              <a:rPr lang="zh-CN" altLang="en-US" sz="2400" dirty="0" smtClean="0"/>
              <a:t>方程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仿真验证该控制律</a:t>
            </a:r>
            <a:endParaRPr lang="zh-CN" altLang="en-US" sz="2400" dirty="0"/>
          </a:p>
        </p:txBody>
      </p:sp>
      <p:sp>
        <p:nvSpPr>
          <p:cNvPr id="16" name="内容占位符 2"/>
          <p:cNvSpPr txBox="1">
            <a:spLocks/>
          </p:cNvSpPr>
          <p:nvPr/>
        </p:nvSpPr>
        <p:spPr>
          <a:xfrm>
            <a:off x="266983" y="5771430"/>
            <a:ext cx="8681398" cy="6066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 dirty="0" smtClean="0"/>
              <a:t>为了方便学习，强烈建议使用同一个版本的软件：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matlab</a:t>
            </a:r>
            <a:r>
              <a:rPr lang="en-US" altLang="zh-CN" sz="2400" dirty="0" smtClean="0">
                <a:solidFill>
                  <a:srgbClr val="FF0000"/>
                </a:solidFill>
              </a:rPr>
              <a:t> 2019b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312475" y="951496"/>
            <a:ext cx="8672301" cy="1850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作用</a:t>
            </a:r>
            <a:r>
              <a:rPr lang="zh-CN" altLang="en-US" dirty="0" smtClean="0"/>
              <a:t>：</a:t>
            </a:r>
            <a:r>
              <a:rPr lang="zh-CN" altLang="en-US" sz="2400" dirty="0" smtClean="0">
                <a:solidFill>
                  <a:schemeClr val="accent5"/>
                </a:solidFill>
              </a:rPr>
              <a:t>飞行控制系统的大脑。在</a:t>
            </a:r>
            <a:r>
              <a:rPr lang="zh-CN" altLang="en-US" sz="2400" dirty="0">
                <a:solidFill>
                  <a:schemeClr val="accent5"/>
                </a:solidFill>
                <a:latin typeface="Calibri" panose="020F0502020204030204" pitchFamily="34" charset="0"/>
              </a:rPr>
              <a:t>飞行员</a:t>
            </a:r>
            <a:r>
              <a:rPr lang="en-US" altLang="zh-CN" sz="2400" dirty="0">
                <a:solidFill>
                  <a:schemeClr val="accent5"/>
                </a:solidFill>
                <a:latin typeface="Calibri" panose="020F0502020204030204" pitchFamily="34" charset="0"/>
              </a:rPr>
              <a:t>(</a:t>
            </a:r>
            <a:r>
              <a:rPr lang="zh-CN" altLang="en-US" sz="2400" dirty="0">
                <a:solidFill>
                  <a:schemeClr val="accent5"/>
                </a:solidFill>
                <a:latin typeface="Calibri" panose="020F0502020204030204" pitchFamily="34" charset="0"/>
              </a:rPr>
              <a:t>操纵手</a:t>
            </a:r>
            <a:r>
              <a:rPr lang="en-US" altLang="zh-CN" sz="2400" dirty="0">
                <a:solidFill>
                  <a:schemeClr val="accent5"/>
                </a:solidFill>
                <a:latin typeface="Calibri" panose="020F0502020204030204" pitchFamily="34" charset="0"/>
              </a:rPr>
              <a:t>)</a:t>
            </a:r>
            <a:r>
              <a:rPr lang="zh-CN" altLang="en-US" sz="2400" dirty="0" smtClean="0">
                <a:solidFill>
                  <a:schemeClr val="accent5"/>
                </a:solidFill>
              </a:rPr>
              <a:t>无操纵时自动保持</a:t>
            </a:r>
            <a:r>
              <a:rPr lang="zh-CN" altLang="en-US" sz="2400" dirty="0" smtClean="0">
                <a:solidFill>
                  <a:schemeClr val="accent5"/>
                </a:solidFill>
                <a:latin typeface="Calibri" panose="020F0502020204030204" pitchFamily="34" charset="0"/>
              </a:rPr>
              <a:t>飞机稳定；有操纵时可按意图完成期望的动作、飞达期望的位置</a:t>
            </a:r>
            <a:r>
              <a:rPr lang="en-US" altLang="zh-CN" sz="2400" dirty="0" smtClean="0">
                <a:solidFill>
                  <a:schemeClr val="accent5"/>
                </a:solidFill>
                <a:latin typeface="Calibri" panose="020F0502020204030204" pitchFamily="34" charset="0"/>
              </a:rPr>
              <a:t>/</a:t>
            </a:r>
            <a:r>
              <a:rPr lang="zh-CN" altLang="en-US" sz="2400" dirty="0" smtClean="0">
                <a:solidFill>
                  <a:schemeClr val="accent5"/>
                </a:solidFill>
                <a:latin typeface="Calibri" panose="020F0502020204030204" pitchFamily="34" charset="0"/>
              </a:rPr>
              <a:t>轨迹</a:t>
            </a:r>
            <a:endParaRPr lang="en-US" altLang="zh-CN" sz="2400" dirty="0">
              <a:solidFill>
                <a:schemeClr val="accent5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81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>
            <a:spLocks/>
          </p:cNvSpPr>
          <p:nvPr/>
        </p:nvSpPr>
        <p:spPr>
          <a:xfrm>
            <a:off x="216942" y="313225"/>
            <a:ext cx="3913781" cy="1388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评价准则：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     </a:t>
            </a:r>
            <a:r>
              <a:rPr lang="zh-CN" altLang="en-US" sz="2400" dirty="0" smtClean="0"/>
              <a:t>飞行品质规范</a:t>
            </a:r>
            <a:endParaRPr lang="en-US" altLang="zh-CN" sz="24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     </a:t>
            </a:r>
            <a:r>
              <a:rPr lang="zh-CN" altLang="en-US" sz="2400" dirty="0" smtClean="0"/>
              <a:t>飞行控制系统设计规范</a:t>
            </a: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2" y="836353"/>
            <a:ext cx="9075762" cy="574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3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 txBox="1">
            <a:spLocks/>
          </p:cNvSpPr>
          <p:nvPr/>
        </p:nvSpPr>
        <p:spPr>
          <a:xfrm>
            <a:off x="239686" y="76900"/>
            <a:ext cx="8649555" cy="40947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主要步骤：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chemeClr val="accent5"/>
                </a:solidFill>
              </a:rPr>
              <a:t>纵向：</a:t>
            </a:r>
            <a:endParaRPr lang="en-US" altLang="zh-CN" sz="2400" dirty="0">
              <a:solidFill>
                <a:schemeClr val="accent5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/>
              <a:t>初步给定控制律结构</a:t>
            </a:r>
            <a:r>
              <a:rPr lang="en-US" altLang="zh-CN" sz="2400" dirty="0"/>
              <a:t>(</a:t>
            </a:r>
            <a:r>
              <a:rPr lang="zh-CN" altLang="en-US" sz="2400" dirty="0"/>
              <a:t>本课程</a:t>
            </a:r>
            <a:r>
              <a:rPr lang="zh-CN" altLang="en-US" sz="2400" dirty="0" smtClean="0"/>
              <a:t>依据开源飞控</a:t>
            </a:r>
            <a:r>
              <a:rPr lang="en-US" altLang="zh-CN" sz="2400" dirty="0" smtClean="0"/>
              <a:t>PX4</a:t>
            </a:r>
            <a:r>
              <a:rPr lang="zh-CN" altLang="en-US" sz="2400" dirty="0" smtClean="0"/>
              <a:t>预置的控制律</a:t>
            </a:r>
            <a:r>
              <a:rPr lang="en-US" altLang="zh-CN" sz="2400" dirty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获取短</a:t>
            </a:r>
            <a:r>
              <a:rPr lang="zh-CN" altLang="en-US" sz="2400" dirty="0"/>
              <a:t>周期模态</a:t>
            </a:r>
            <a:r>
              <a:rPr lang="zh-CN" altLang="en-US" sz="2400" dirty="0" smtClean="0"/>
              <a:t>传递函数</a:t>
            </a:r>
            <a:r>
              <a:rPr lang="en-US" altLang="zh-CN" sz="2400" dirty="0" smtClean="0"/>
              <a:t>(</a:t>
            </a:r>
            <a:r>
              <a:rPr lang="en-US" altLang="zh-CN" sz="2400" dirty="0" err="1" smtClean="0"/>
              <a:t>matlab</a:t>
            </a:r>
            <a:r>
              <a:rPr lang="zh-CN" altLang="en-US" sz="2400" dirty="0" smtClean="0"/>
              <a:t>命令</a:t>
            </a:r>
            <a:r>
              <a:rPr lang="en-US" altLang="zh-CN" sz="2400" dirty="0" smtClean="0"/>
              <a:t>: </a:t>
            </a:r>
            <a:r>
              <a:rPr lang="en-US" altLang="zh-CN" sz="2400" dirty="0" err="1" smtClean="0"/>
              <a:t>linmod</a:t>
            </a:r>
            <a:r>
              <a:rPr lang="en-US" altLang="zh-CN" sz="2400" dirty="0" smtClean="0"/>
              <a:t>, </a:t>
            </a:r>
            <a:r>
              <a:rPr lang="en-US" altLang="zh-CN" sz="2400" dirty="0" err="1" smtClean="0"/>
              <a:t>tf</a:t>
            </a:r>
            <a:r>
              <a:rPr lang="en-US" altLang="zh-CN" sz="2400" dirty="0" smtClean="0"/>
              <a:t>, </a:t>
            </a:r>
            <a:r>
              <a:rPr lang="en-US" altLang="zh-CN" sz="2400" dirty="0" err="1" smtClean="0"/>
              <a:t>minreal</a:t>
            </a:r>
            <a:r>
              <a:rPr lang="zh-CN" altLang="en-US" sz="2400" dirty="0" smtClean="0"/>
              <a:t>等</a:t>
            </a:r>
            <a:r>
              <a:rPr lang="en-US" altLang="zh-CN" sz="2400" dirty="0" smtClean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设计</a:t>
            </a:r>
            <a:r>
              <a:rPr lang="zh-CN" altLang="en-US" sz="2400" dirty="0"/>
              <a:t>俯仰</a:t>
            </a:r>
            <a:r>
              <a:rPr lang="zh-CN" altLang="en-US" sz="2400" dirty="0" smtClean="0"/>
              <a:t>角速度阻尼器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命令</a:t>
            </a:r>
            <a:r>
              <a:rPr lang="en-US" altLang="zh-CN" sz="2400" dirty="0" smtClean="0"/>
              <a:t>: </a:t>
            </a:r>
            <a:r>
              <a:rPr lang="en-US" altLang="zh-CN" sz="2400" dirty="0" err="1" smtClean="0"/>
              <a:t>sisotool</a:t>
            </a:r>
            <a:r>
              <a:rPr lang="en-US" altLang="zh-CN" sz="2400" dirty="0" smtClean="0"/>
              <a:t>, </a:t>
            </a:r>
            <a:r>
              <a:rPr lang="en-US" altLang="zh-CN" sz="2400" dirty="0" err="1" smtClean="0"/>
              <a:t>rltool</a:t>
            </a:r>
            <a:r>
              <a:rPr lang="zh-CN" altLang="en-US" sz="2400" dirty="0" smtClean="0"/>
              <a:t>等，先</a:t>
            </a:r>
            <a:r>
              <a:rPr lang="en-US" altLang="zh-CN" sz="2400" dirty="0" smtClean="0"/>
              <a:t>P</a:t>
            </a:r>
            <a:r>
              <a:rPr lang="zh-CN" altLang="en-US" sz="2400" dirty="0" smtClean="0"/>
              <a:t>再</a:t>
            </a:r>
            <a:r>
              <a:rPr lang="en-US" altLang="zh-CN" sz="2400" dirty="0" smtClean="0"/>
              <a:t>PI</a:t>
            </a:r>
            <a:r>
              <a:rPr lang="zh-CN" altLang="en-US" sz="2400" dirty="0" smtClean="0"/>
              <a:t>控制）</a:t>
            </a:r>
            <a:endParaRPr lang="en-US" altLang="zh-CN" sz="24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/>
              <a:t>设计俯仰</a:t>
            </a:r>
            <a:r>
              <a:rPr lang="zh-CN" altLang="en-US" sz="2400" dirty="0" smtClean="0"/>
              <a:t>角控制器</a:t>
            </a:r>
            <a:r>
              <a:rPr lang="en-US" altLang="zh-CN" sz="2400" dirty="0"/>
              <a:t>(</a:t>
            </a:r>
            <a:r>
              <a:rPr lang="en-US" altLang="zh-CN" sz="2400" dirty="0" smtClean="0"/>
              <a:t>P</a:t>
            </a:r>
            <a:r>
              <a:rPr lang="zh-CN" altLang="en-US" sz="2400" dirty="0" smtClean="0"/>
              <a:t>控制）</a:t>
            </a:r>
            <a:endParaRPr lang="en-US" altLang="zh-CN" sz="24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在</a:t>
            </a:r>
            <a:r>
              <a:rPr lang="en-US" altLang="zh-CN" sz="2400" dirty="0" smtClean="0"/>
              <a:t>4</a:t>
            </a:r>
            <a:r>
              <a:rPr lang="zh-CN" altLang="en-US" sz="2400" dirty="0" smtClean="0"/>
              <a:t>阶状态空间方程中仿真验证该控制器，并加入</a:t>
            </a:r>
            <a:r>
              <a:rPr lang="zh-CN" altLang="en-US" sz="2400" dirty="0"/>
              <a:t>速度反馈，迭代优化</a:t>
            </a:r>
          </a:p>
        </p:txBody>
      </p:sp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2403418" y="4617493"/>
            <a:ext cx="6549513" cy="1867300"/>
          </a:xfrm>
          <a:prstGeom prst="rect">
            <a:avLst/>
          </a:prstGeom>
        </p:spPr>
      </p:pic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5456345"/>
              </p:ext>
            </p:extLst>
          </p:nvPr>
        </p:nvGraphicFramePr>
        <p:xfrm>
          <a:off x="332095" y="4273854"/>
          <a:ext cx="2857170" cy="12079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4" name="Equation" r:id="rId4" imgW="1294838" imgH="545863" progId="Equation.DSMT4">
                  <p:embed/>
                </p:oleObj>
              </mc:Choice>
              <mc:Fallback>
                <p:oleObj name="Equation" r:id="rId4" imgW="1294838" imgH="545863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095" y="4273854"/>
                        <a:ext cx="2857170" cy="120799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7582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67732" y="602058"/>
            <a:ext cx="60345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accent5"/>
                </a:solidFill>
                <a:latin typeface="Courier New" panose="02070309020205020404" pitchFamily="49" charset="0"/>
              </a:rPr>
              <a:t>命令：</a:t>
            </a:r>
            <a:endParaRPr lang="en-US" altLang="zh-CN" sz="2000" dirty="0" smtClean="0">
              <a:solidFill>
                <a:schemeClr val="accent5"/>
              </a:solidFill>
              <a:latin typeface="Courier New" panose="02070309020205020404" pitchFamily="49" charset="0"/>
            </a:endParaRPr>
          </a:p>
          <a:p>
            <a:r>
              <a:rPr lang="en-US" altLang="zh-CN" sz="2000" dirty="0" err="1" smtClean="0">
                <a:solidFill>
                  <a:schemeClr val="accent5"/>
                </a:solidFill>
                <a:latin typeface="Courier New" panose="02070309020205020404" pitchFamily="49" charset="0"/>
              </a:rPr>
              <a:t>sisotool</a:t>
            </a:r>
            <a:r>
              <a:rPr lang="en-US" altLang="zh-CN" sz="20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sz="20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UAV.linear.q_sp_de.transfer</a:t>
            </a:r>
            <a:r>
              <a:rPr lang="en-US" altLang="zh-CN" sz="20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altLang="zh-CN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7732" y="114481"/>
            <a:ext cx="40719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 smtClean="0"/>
              <a:t>1</a:t>
            </a:r>
            <a:r>
              <a:rPr lang="zh-CN" altLang="en-US" sz="2400" dirty="0"/>
              <a:t>设计</a:t>
            </a:r>
            <a:r>
              <a:rPr lang="zh-CN" altLang="en-US" sz="2400" dirty="0" smtClean="0"/>
              <a:t>俯仰角速度控制回路</a:t>
            </a:r>
            <a:endParaRPr lang="zh-CN" altLang="en-US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319" y="115382"/>
            <a:ext cx="2516182" cy="1724236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 rotWithShape="1">
          <a:blip r:embed="rId3"/>
          <a:srcRect b="24077"/>
          <a:stretch/>
        </p:blipFill>
        <p:spPr>
          <a:xfrm>
            <a:off x="392220" y="1924560"/>
            <a:ext cx="5274310" cy="1631960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4"/>
          <a:stretch>
            <a:fillRect/>
          </a:stretch>
        </p:blipFill>
        <p:spPr>
          <a:xfrm>
            <a:off x="351704" y="4010794"/>
            <a:ext cx="5274310" cy="280924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36385" y="1512757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选择期望的控制结构：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90729" y="3641462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选择反馈符号：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/>
          <a:srcRect l="23698" b="3118"/>
          <a:stretch/>
        </p:blipFill>
        <p:spPr>
          <a:xfrm>
            <a:off x="5966505" y="2802339"/>
            <a:ext cx="2950476" cy="394875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966505" y="2156008"/>
            <a:ext cx="2966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调出根轨迹、伯德图、阶跃响应图等：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441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56" y="1564367"/>
            <a:ext cx="7990353" cy="522994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67732" y="114481"/>
            <a:ext cx="4140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 smtClean="0"/>
              <a:t>1 </a:t>
            </a:r>
            <a:r>
              <a:rPr lang="zh-CN" altLang="en-US" sz="2400" dirty="0" smtClean="0"/>
              <a:t>设计俯仰角速度控制回路</a:t>
            </a:r>
            <a:endParaRPr lang="zh-CN" altLang="en-US" sz="2400" dirty="0"/>
          </a:p>
        </p:txBody>
      </p:sp>
      <p:sp>
        <p:nvSpPr>
          <p:cNvPr id="2" name="矩形 1"/>
          <p:cNvSpPr/>
          <p:nvPr/>
        </p:nvSpPr>
        <p:spPr>
          <a:xfrm>
            <a:off x="311251" y="716313"/>
            <a:ext cx="83410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20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鼠标</a:t>
            </a:r>
            <a:r>
              <a:rPr lang="zh-CN" altLang="zh-CN" sz="20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拖动根轨迹图上的特征根滑块，观察不同反馈量</a:t>
            </a:r>
            <a:r>
              <a:rPr lang="en-US" altLang="zh-CN" sz="20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zh-CN" sz="20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时的特征根、频率、阻尼、</a:t>
            </a:r>
            <a:r>
              <a:rPr lang="zh-CN" altLang="zh-CN" sz="20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稳定裕度</a:t>
            </a:r>
            <a:r>
              <a:rPr lang="zh-CN" altLang="en-US" sz="20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，并且注意到一级飞行品质的短周期阻尼为</a:t>
            </a:r>
            <a:r>
              <a:rPr lang="en-US" altLang="zh-CN" sz="20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[0.35, 1.3]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5521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8505" y="142101"/>
            <a:ext cx="7886700" cy="1325563"/>
          </a:xfrm>
        </p:spPr>
        <p:txBody>
          <a:bodyPr/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</a:rPr>
              <a:t>主要内容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716" y="1258022"/>
            <a:ext cx="7886700" cy="3375304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/>
              <a:t>从总体设计、空气动力学到飞行动力学</a:t>
            </a:r>
            <a:endParaRPr lang="en-US" altLang="zh-CN" dirty="0" smtClean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/>
              <a:t>飞行品质计算与分析</a:t>
            </a:r>
            <a:endParaRPr lang="en-US" altLang="zh-CN" dirty="0" smtClean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/>
              <a:t>飞行控制律设计与数字飞行仿真</a:t>
            </a:r>
            <a:endParaRPr lang="en-US" altLang="zh-CN" dirty="0" smtClean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/>
              <a:t>飞行控制系统的实现与半物理仿真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672404" y="4402502"/>
            <a:ext cx="4839786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FF0000"/>
                </a:solidFill>
              </a:rPr>
              <a:t>作用：</a:t>
            </a:r>
            <a:r>
              <a:rPr lang="zh-CN" altLang="en-US" sz="2400" dirty="0" smtClean="0">
                <a:solidFill>
                  <a:srgbClr val="002060"/>
                </a:solidFill>
              </a:rPr>
              <a:t>从</a:t>
            </a:r>
            <a:r>
              <a:rPr lang="zh-CN" altLang="en-US" sz="2400" dirty="0">
                <a:solidFill>
                  <a:srgbClr val="002060"/>
                </a:solidFill>
              </a:rPr>
              <a:t>飞行</a:t>
            </a:r>
            <a:r>
              <a:rPr lang="zh-CN" altLang="en-US" sz="2400" dirty="0" smtClean="0">
                <a:solidFill>
                  <a:srgbClr val="002060"/>
                </a:solidFill>
              </a:rPr>
              <a:t>角度</a:t>
            </a:r>
            <a:r>
              <a:rPr lang="en-US" altLang="zh-CN" sz="2400" dirty="0" smtClean="0">
                <a:solidFill>
                  <a:srgbClr val="002060"/>
                </a:solidFill>
              </a:rPr>
              <a:t>——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accent5"/>
                </a:solidFill>
              </a:rPr>
              <a:t>评价一架飞机的好坏</a:t>
            </a:r>
            <a:endParaRPr lang="en-US" altLang="zh-CN" sz="2400" dirty="0" smtClean="0">
              <a:solidFill>
                <a:schemeClr val="accent5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accent5"/>
                </a:solidFill>
              </a:rPr>
              <a:t>怎么飞好一架飞机</a:t>
            </a:r>
            <a:endParaRPr lang="en-US" altLang="zh-CN" sz="2400" dirty="0" smtClean="0">
              <a:solidFill>
                <a:schemeClr val="accent5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accent5"/>
                </a:solidFill>
              </a:rPr>
              <a:t>给飞机设计提供改进和优化建议</a:t>
            </a:r>
            <a:endParaRPr lang="zh-CN" altLang="en-US" sz="24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75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9349" y="576146"/>
            <a:ext cx="861173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/>
              <a:t>q_controller</a:t>
            </a:r>
            <a:r>
              <a:rPr lang="en-US" altLang="zh-CN" sz="2000" dirty="0"/>
              <a:t>= 0.5</a:t>
            </a:r>
            <a:r>
              <a:rPr lang="en-US" altLang="zh-CN" sz="2000" dirty="0" smtClean="0"/>
              <a:t>;  % q</a:t>
            </a:r>
            <a:r>
              <a:rPr lang="zh-CN" altLang="en-US" sz="2000" dirty="0" smtClean="0"/>
              <a:t>控制器</a:t>
            </a:r>
            <a:endParaRPr lang="en-US" altLang="zh-CN" sz="2000" dirty="0"/>
          </a:p>
          <a:p>
            <a:r>
              <a:rPr lang="en-US" altLang="zh-CN" sz="2000" dirty="0"/>
              <a:t>tf_de2theta = </a:t>
            </a:r>
            <a:r>
              <a:rPr lang="en-US" altLang="zh-CN" sz="2000" dirty="0" err="1">
                <a:solidFill>
                  <a:schemeClr val="accent5"/>
                </a:solidFill>
              </a:rPr>
              <a:t>tf</a:t>
            </a:r>
            <a:r>
              <a:rPr lang="en-US" altLang="zh-CN" sz="2000" dirty="0"/>
              <a:t>(1,[1,0])*</a:t>
            </a:r>
            <a:r>
              <a:rPr lang="en-US" altLang="zh-CN" sz="2000" dirty="0">
                <a:solidFill>
                  <a:schemeClr val="accent5"/>
                </a:solidFill>
              </a:rPr>
              <a:t>feedback</a:t>
            </a:r>
            <a:r>
              <a:rPr lang="en-US" altLang="zh-CN" sz="2000" dirty="0"/>
              <a:t>(</a:t>
            </a:r>
            <a:r>
              <a:rPr lang="en-US" altLang="zh-CN" sz="2000" dirty="0" err="1"/>
              <a:t>UAV.linear.q_sp_de.transfer</a:t>
            </a:r>
            <a:r>
              <a:rPr lang="en-US" altLang="zh-CN" sz="2000" dirty="0"/>
              <a:t> * </a:t>
            </a:r>
            <a:r>
              <a:rPr lang="en-US" altLang="zh-CN" sz="2000" dirty="0" err="1"/>
              <a:t>q_controller</a:t>
            </a:r>
            <a:r>
              <a:rPr lang="en-US" altLang="zh-CN" sz="2000" dirty="0"/>
              <a:t>, -1);</a:t>
            </a:r>
          </a:p>
          <a:p>
            <a:r>
              <a:rPr lang="en-US" altLang="zh-CN" sz="2000" dirty="0" err="1">
                <a:solidFill>
                  <a:schemeClr val="accent5"/>
                </a:solidFill>
              </a:rPr>
              <a:t>sisotool</a:t>
            </a:r>
            <a:r>
              <a:rPr lang="en-US" altLang="zh-CN" sz="2000" dirty="0"/>
              <a:t>(tf_de2theta</a:t>
            </a:r>
            <a:r>
              <a:rPr lang="en-US" altLang="zh-CN" sz="2000" dirty="0" smtClean="0"/>
              <a:t>);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267732" y="114481"/>
            <a:ext cx="61494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 smtClean="0"/>
              <a:t>2 </a:t>
            </a:r>
            <a:r>
              <a:rPr lang="zh-CN" altLang="en-US" sz="2400" dirty="0" smtClean="0"/>
              <a:t>以</a:t>
            </a:r>
            <a:r>
              <a:rPr lang="en-US" altLang="zh-CN" sz="2400" dirty="0" smtClean="0"/>
              <a:t>q</a:t>
            </a:r>
            <a:r>
              <a:rPr lang="zh-CN" altLang="en-US" sz="2400" dirty="0" smtClean="0"/>
              <a:t>回路为内回路，设计俯仰角控制回路</a:t>
            </a: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74" y="1825914"/>
            <a:ext cx="7215117" cy="498748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97876" y="2746867"/>
            <a:ext cx="36798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同样的方法和步骤</a:t>
            </a:r>
            <a:endParaRPr lang="zh-CN" altLang="en-US" sz="2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126" y="1269760"/>
            <a:ext cx="5209960" cy="1390278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05866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416" y="759724"/>
            <a:ext cx="4696713" cy="286148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408" y="3835021"/>
            <a:ext cx="4776920" cy="291034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7732" y="114481"/>
            <a:ext cx="70807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 smtClean="0"/>
              <a:t>3 </a:t>
            </a:r>
            <a:r>
              <a:rPr lang="zh-CN" altLang="en-US" sz="2400" dirty="0" smtClean="0"/>
              <a:t>把</a:t>
            </a:r>
            <a:r>
              <a:rPr lang="en-US" altLang="zh-CN" sz="2400" dirty="0" smtClean="0"/>
              <a:t>q</a:t>
            </a:r>
            <a:r>
              <a:rPr lang="zh-CN" altLang="en-US" sz="2400" dirty="0" smtClean="0"/>
              <a:t>和</a:t>
            </a:r>
            <a:r>
              <a:rPr lang="en-US" altLang="zh-CN" sz="2400" dirty="0" smtClean="0">
                <a:latin typeface="Symbol" panose="05050102010706020507" pitchFamily="18" charset="2"/>
              </a:rPr>
              <a:t>q</a:t>
            </a:r>
            <a:r>
              <a:rPr lang="zh-CN" altLang="en-US" sz="2400" dirty="0" smtClean="0"/>
              <a:t>控制回路放入</a:t>
            </a:r>
            <a:r>
              <a:rPr lang="en-US" altLang="zh-CN" sz="2400" dirty="0" smtClean="0"/>
              <a:t>4</a:t>
            </a:r>
            <a:r>
              <a:rPr lang="zh-CN" altLang="en-US" sz="2400" dirty="0" smtClean="0"/>
              <a:t>阶状态空间，仿真验证。</a:t>
            </a:r>
            <a:endParaRPr lang="zh-CN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5688287" y="1975427"/>
            <a:ext cx="30034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无</a:t>
            </a:r>
            <a:r>
              <a:rPr lang="en-US" altLang="zh-CN" dirty="0" smtClean="0"/>
              <a:t>V</a:t>
            </a:r>
            <a:r>
              <a:rPr lang="zh-CN" altLang="en-US" dirty="0" smtClean="0"/>
              <a:t>反馈的</a:t>
            </a:r>
            <a:r>
              <a:rPr lang="en-US" altLang="zh-CN" dirty="0">
                <a:latin typeface="Symbol" panose="05050102010706020507" pitchFamily="18" charset="2"/>
              </a:rPr>
              <a:t>q</a:t>
            </a:r>
            <a:r>
              <a:rPr lang="zh-CN" altLang="en-US" dirty="0" smtClean="0"/>
              <a:t>的阶跃响应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95449" y="1167518"/>
            <a:ext cx="375785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00B05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不足</a:t>
            </a:r>
            <a:r>
              <a:rPr lang="zh-CN" altLang="en-US" sz="20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：稳态误差较大</a:t>
            </a:r>
            <a:endParaRPr lang="en-US" altLang="zh-CN" sz="2000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可能的解决办法：</a:t>
            </a:r>
            <a:endParaRPr lang="en-US" altLang="zh-CN" sz="2000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加入速度反馈（物理意义：爬升需要加油门使速度不要下降）</a:t>
            </a:r>
            <a:endParaRPr lang="en-US" altLang="zh-CN" sz="2000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加入积分（自控原理：积分可以消除稳态误差，但是会减小稳定裕度）</a:t>
            </a:r>
            <a:endParaRPr lang="zh-CN" altLang="en-US" sz="2000" dirty="0"/>
          </a:p>
        </p:txBody>
      </p:sp>
      <p:sp>
        <p:nvSpPr>
          <p:cNvPr id="9" name="矩形 8"/>
          <p:cNvSpPr/>
          <p:nvPr/>
        </p:nvSpPr>
        <p:spPr>
          <a:xfrm>
            <a:off x="259874" y="684229"/>
            <a:ext cx="24593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控制目标：</a:t>
            </a:r>
            <a:r>
              <a:rPr lang="en-US" altLang="zh-CN" sz="2000" dirty="0">
                <a:latin typeface="Symbol" panose="05050102010706020507" pitchFamily="18" charset="2"/>
              </a:rPr>
              <a:t> </a:t>
            </a:r>
            <a:r>
              <a:rPr lang="en-US" altLang="zh-CN" sz="2000" dirty="0" smtClean="0">
                <a:latin typeface="Symbol" panose="05050102010706020507" pitchFamily="18" charset="2"/>
              </a:rPr>
              <a:t>q</a:t>
            </a:r>
            <a:r>
              <a:rPr lang="en-US" altLang="zh-CN" sz="2000" baseline="-25000" dirty="0" smtClean="0">
                <a:latin typeface="+mj-lt"/>
              </a:rPr>
              <a:t>c</a:t>
            </a:r>
            <a:r>
              <a:rPr lang="en-US" altLang="zh-CN" sz="2000" dirty="0" smtClean="0">
                <a:latin typeface="Symbol" panose="05050102010706020507" pitchFamily="18" charset="2"/>
              </a:rPr>
              <a:t>=10</a:t>
            </a:r>
            <a:r>
              <a:rPr lang="zh-CN" altLang="en-US" sz="2000" dirty="0" smtClean="0">
                <a:latin typeface="Symbol" panose="05050102010706020507" pitchFamily="18" charset="2"/>
              </a:rPr>
              <a:t>度</a:t>
            </a:r>
            <a:endParaRPr lang="zh-CN" altLang="en-US" sz="2000" dirty="0"/>
          </a:p>
        </p:txBody>
      </p:sp>
      <p:sp>
        <p:nvSpPr>
          <p:cNvPr id="11" name="矩形 10"/>
          <p:cNvSpPr/>
          <p:nvPr/>
        </p:nvSpPr>
        <p:spPr>
          <a:xfrm>
            <a:off x="5452215" y="4786057"/>
            <a:ext cx="33551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加入</a:t>
            </a:r>
            <a:r>
              <a:rPr lang="en-US" altLang="zh-CN" dirty="0" smtClean="0"/>
              <a:t>V</a:t>
            </a:r>
            <a:r>
              <a:rPr lang="zh-CN" altLang="en-US" dirty="0" smtClean="0"/>
              <a:t>反馈的</a:t>
            </a:r>
            <a:r>
              <a:rPr lang="en-US" altLang="zh-CN" dirty="0">
                <a:latin typeface="Symbol" panose="05050102010706020507" pitchFamily="18" charset="2"/>
              </a:rPr>
              <a:t>q</a:t>
            </a:r>
            <a:r>
              <a:rPr lang="zh-CN" altLang="en-US" dirty="0" smtClean="0"/>
              <a:t>的阶跃响应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5413198" y="5238095"/>
                <a:ext cx="2821350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𝑉𝐼</m:t>
                          </m:r>
                        </m:sub>
                      </m:sSub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zh-CN" altLang="en-US">
                          <a:latin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198" y="5238095"/>
                <a:ext cx="2821350" cy="6127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/>
          <p:cNvSpPr/>
          <p:nvPr/>
        </p:nvSpPr>
        <p:spPr>
          <a:xfrm>
            <a:off x="195449" y="4928659"/>
            <a:ext cx="385389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为了进一步消除稳态误差</a:t>
            </a:r>
            <a:r>
              <a:rPr lang="en-US" altLang="zh-CN" sz="20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尤其是在有扰动的情况下</a:t>
            </a:r>
            <a:r>
              <a:rPr lang="en-US" altLang="zh-CN" sz="20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，可以把最内回路的角速度控制从比例</a:t>
            </a:r>
            <a:r>
              <a:rPr lang="en-US" altLang="zh-CN" sz="20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(P)</a:t>
            </a:r>
            <a:r>
              <a:rPr lang="zh-CN" altLang="en-US" sz="20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控制升级为比例</a:t>
            </a:r>
            <a:r>
              <a:rPr lang="en-US" altLang="zh-CN" sz="20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20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积分</a:t>
            </a:r>
            <a:r>
              <a:rPr lang="en-US" altLang="zh-CN" sz="20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(PI</a:t>
            </a:r>
            <a:r>
              <a:rPr lang="en-US" altLang="zh-CN" sz="20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控制，但是要注意稳定裕度的下降</a:t>
            </a:r>
            <a:endParaRPr lang="zh-CN" altLang="en-US" sz="2000" dirty="0"/>
          </a:p>
        </p:txBody>
      </p:sp>
      <p:sp>
        <p:nvSpPr>
          <p:cNvPr id="2" name="矩形 1"/>
          <p:cNvSpPr/>
          <p:nvPr/>
        </p:nvSpPr>
        <p:spPr>
          <a:xfrm>
            <a:off x="1114738" y="4143152"/>
            <a:ext cx="22868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chemeClr val="accent5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加入速度反馈之后大大减小了稳态误差</a:t>
            </a:r>
            <a:endParaRPr lang="zh-CN" altLang="en-US" dirty="0"/>
          </a:p>
        </p:txBody>
      </p:sp>
      <p:sp>
        <p:nvSpPr>
          <p:cNvPr id="3" name="右箭头 2"/>
          <p:cNvSpPr/>
          <p:nvPr/>
        </p:nvSpPr>
        <p:spPr>
          <a:xfrm>
            <a:off x="3401577" y="4349822"/>
            <a:ext cx="726278" cy="2588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23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67732" y="114481"/>
            <a:ext cx="55274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 smtClean="0"/>
              <a:t>4 </a:t>
            </a:r>
            <a:r>
              <a:rPr lang="zh-CN" altLang="en-US" sz="2400" dirty="0" smtClean="0"/>
              <a:t>在</a:t>
            </a:r>
            <a:r>
              <a:rPr lang="en-US" altLang="zh-CN" sz="2400" dirty="0" smtClean="0"/>
              <a:t>4</a:t>
            </a:r>
            <a:r>
              <a:rPr lang="zh-CN" altLang="en-US" sz="2400" dirty="0" smtClean="0"/>
              <a:t>阶状态空间迭代优化飞行控制律</a:t>
            </a:r>
            <a:endParaRPr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81636" y="832761"/>
            <a:ext cx="85983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/>
              <a:t>根据仿真和伯德图调整</a:t>
            </a:r>
            <a:r>
              <a:rPr lang="en-US" altLang="zh-CN" sz="2000" dirty="0" err="1" smtClean="0"/>
              <a:t>KqI</a:t>
            </a:r>
            <a:r>
              <a:rPr lang="zh-CN" altLang="en-US" sz="2000" dirty="0"/>
              <a:t>，断开 </a:t>
            </a:r>
            <a:r>
              <a:rPr lang="en-US" altLang="zh-CN" sz="2000" dirty="0" err="1"/>
              <a:t>Ktheta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加入输入和输出模块，设计从</a:t>
            </a:r>
            <a:r>
              <a:rPr lang="en-US" altLang="zh-CN" sz="2000" dirty="0" smtClean="0">
                <a:latin typeface="Symbol" panose="05050102010706020507" pitchFamily="18" charset="2"/>
              </a:rPr>
              <a:t>q</a:t>
            </a:r>
            <a:r>
              <a:rPr lang="en-US" altLang="zh-CN" sz="2000" baseline="-25000" dirty="0" smtClean="0"/>
              <a:t>c</a:t>
            </a:r>
            <a:r>
              <a:rPr lang="zh-CN" altLang="en-US" sz="2000" dirty="0" smtClean="0"/>
              <a:t>到</a:t>
            </a:r>
            <a:r>
              <a:rPr lang="en-US" altLang="zh-CN" sz="2000" dirty="0" smtClean="0">
                <a:latin typeface="Symbol" panose="05050102010706020507" pitchFamily="18" charset="2"/>
              </a:rPr>
              <a:t>q</a:t>
            </a:r>
            <a:r>
              <a:rPr lang="zh-CN" altLang="en-US" sz="2000" dirty="0" smtClean="0">
                <a:latin typeface="Symbol" panose="05050102010706020507" pitchFamily="18" charset="2"/>
              </a:rPr>
              <a:t>的控制</a:t>
            </a:r>
            <a:r>
              <a:rPr lang="zh-CN" altLang="en-US" sz="2000" dirty="0" smtClean="0"/>
              <a:t>回路</a:t>
            </a:r>
            <a:endParaRPr lang="zh-CN" altLang="en-US" sz="2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59" y="1797262"/>
            <a:ext cx="7773923" cy="240943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01430" y="4765302"/>
            <a:ext cx="77587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num_theta,den_theta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]=</a:t>
            </a:r>
            <a:r>
              <a:rPr lang="en-US" altLang="zh-CN" dirty="0" err="1">
                <a:solidFill>
                  <a:schemeClr val="accent5"/>
                </a:solidFill>
                <a:latin typeface="Courier New" panose="02070309020205020404" pitchFamily="49" charset="0"/>
              </a:rPr>
              <a:t>linmod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dirty="0" err="1">
                <a:solidFill>
                  <a:srgbClr val="A020F0"/>
                </a:solidFill>
                <a:latin typeface="Courier New" panose="02070309020205020404" pitchFamily="49" charset="0"/>
              </a:rPr>
              <a:t>hand_linear_analyse</a:t>
            </a:r>
            <a:r>
              <a:rPr lang="en-US" altLang="zh-CN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tf_theta_loop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altLang="zh-CN" dirty="0" err="1">
                <a:solidFill>
                  <a:schemeClr val="accent5"/>
                </a:solidFill>
                <a:latin typeface="Courier New" panose="02070309020205020404" pitchFamily="49" charset="0"/>
              </a:rPr>
              <a:t>tf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num_theta,den_theta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tf_theta_loop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altLang="zh-CN" dirty="0" err="1">
                <a:solidFill>
                  <a:schemeClr val="accent5"/>
                </a:solidFill>
                <a:latin typeface="Courier New" panose="02070309020205020404" pitchFamily="49" charset="0"/>
              </a:rPr>
              <a:t>minreal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tf_theta_loop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zh-CN" dirty="0" err="1">
                <a:solidFill>
                  <a:schemeClr val="accent5"/>
                </a:solidFill>
                <a:latin typeface="Courier New" panose="02070309020205020404" pitchFamily="49" charset="0"/>
              </a:rPr>
              <a:t>sisotool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tf_theta_loop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8428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54507" y="232259"/>
            <a:ext cx="28828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/>
              <a:t>设计完毕之后，重新连上 </a:t>
            </a:r>
            <a:r>
              <a:rPr lang="en-US" altLang="zh-CN" sz="2000" dirty="0" err="1"/>
              <a:t>Ktheta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给定</a:t>
            </a:r>
            <a:r>
              <a:rPr lang="en-US" altLang="zh-CN" sz="2000" dirty="0">
                <a:latin typeface="Symbol" panose="05050102010706020507" pitchFamily="18" charset="2"/>
              </a:rPr>
              <a:t>q</a:t>
            </a:r>
            <a:r>
              <a:rPr lang="en-US" altLang="zh-CN" sz="2000" baseline="-25000" dirty="0"/>
              <a:t>c</a:t>
            </a:r>
            <a:r>
              <a:rPr lang="en-US" altLang="zh-CN" sz="2000" dirty="0">
                <a:latin typeface="Symbol" panose="05050102010706020507" pitchFamily="18" charset="2"/>
              </a:rPr>
              <a:t>=10</a:t>
            </a:r>
            <a:r>
              <a:rPr lang="zh-CN" altLang="en-US" sz="2000" dirty="0" smtClean="0">
                <a:latin typeface="Symbol" panose="05050102010706020507" pitchFamily="18" charset="2"/>
              </a:rPr>
              <a:t>度</a:t>
            </a:r>
            <a:r>
              <a:rPr lang="zh-CN" altLang="en-US" sz="2000" dirty="0" smtClean="0"/>
              <a:t>，</a:t>
            </a:r>
            <a:endParaRPr lang="en-US" altLang="zh-CN" sz="2000" dirty="0" smtClean="0"/>
          </a:p>
          <a:p>
            <a:r>
              <a:rPr lang="zh-CN" altLang="en-US" sz="2000" dirty="0" smtClean="0"/>
              <a:t>运行仿真</a:t>
            </a:r>
            <a:endParaRPr lang="zh-CN" altLang="en-US" sz="20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561" y="45540"/>
            <a:ext cx="5819830" cy="46010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17406"/>
            <a:ext cx="3137369" cy="227123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8" y="4658708"/>
            <a:ext cx="2965998" cy="216002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4355" y="4714424"/>
            <a:ext cx="3063472" cy="204859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1206" y="4644359"/>
            <a:ext cx="2802017" cy="217437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4979" y="1315761"/>
            <a:ext cx="30723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/>
              <a:t>低频段幅值</a:t>
            </a:r>
            <a:r>
              <a:rPr lang="en-US" altLang="zh-CN" dirty="0" smtClean="0"/>
              <a:t>: 0</a:t>
            </a:r>
            <a:r>
              <a:rPr lang="zh-CN" altLang="en-US" dirty="0" smtClean="0"/>
              <a:t> </a:t>
            </a:r>
            <a:r>
              <a:rPr lang="en-US" altLang="zh-CN" dirty="0" smtClean="0"/>
              <a:t>-&gt; 50db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/>
              <a:t>截止频率</a:t>
            </a:r>
            <a:r>
              <a:rPr lang="en-US" altLang="zh-CN" dirty="0" smtClean="0"/>
              <a:t>: 1.06-</a:t>
            </a:r>
            <a:r>
              <a:rPr lang="en-US" altLang="zh-CN" dirty="0"/>
              <a:t>&gt; 1.1 </a:t>
            </a:r>
            <a:r>
              <a:rPr lang="en-US" altLang="zh-CN" dirty="0" smtClean="0"/>
              <a:t>rad/s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/>
              <a:t>相角裕度：</a:t>
            </a:r>
            <a:r>
              <a:rPr lang="en-US" altLang="zh-CN" dirty="0" smtClean="0"/>
              <a:t>91-&gt;83 </a:t>
            </a:r>
            <a:r>
              <a:rPr lang="en-US" altLang="zh-CN" dirty="0" err="1" smtClean="0"/>
              <a:t>deg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033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824" y="4330598"/>
            <a:ext cx="6776468" cy="2456887"/>
          </a:xfrm>
          <a:prstGeom prst="rect">
            <a:avLst/>
          </a:prstGeom>
        </p:spPr>
      </p:pic>
      <p:sp>
        <p:nvSpPr>
          <p:cNvPr id="4" name="内容占位符 2"/>
          <p:cNvSpPr txBox="1">
            <a:spLocks/>
          </p:cNvSpPr>
          <p:nvPr/>
        </p:nvSpPr>
        <p:spPr>
          <a:xfrm>
            <a:off x="266983" y="167886"/>
            <a:ext cx="8666150" cy="33395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chemeClr val="accent5"/>
                </a:solidFill>
              </a:rPr>
              <a:t>横航向</a:t>
            </a:r>
            <a:r>
              <a:rPr lang="zh-CN" altLang="en-US" sz="2400" dirty="0">
                <a:solidFill>
                  <a:schemeClr val="accent5"/>
                </a:solidFill>
              </a:rPr>
              <a:t>：</a:t>
            </a:r>
            <a:endParaRPr lang="en-US" altLang="zh-CN" sz="2400" dirty="0">
              <a:solidFill>
                <a:schemeClr val="accent5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/>
              <a:t>初步</a:t>
            </a:r>
            <a:r>
              <a:rPr lang="zh-CN" altLang="en-US" sz="2400" dirty="0" smtClean="0"/>
              <a:t>给定横航向控制律</a:t>
            </a:r>
            <a:r>
              <a:rPr lang="zh-CN" altLang="en-US" sz="2400" dirty="0"/>
              <a:t>结构</a:t>
            </a:r>
            <a:r>
              <a:rPr lang="en-US" altLang="zh-CN" sz="2400" dirty="0"/>
              <a:t>(</a:t>
            </a:r>
            <a:r>
              <a:rPr lang="zh-CN" altLang="en-US" sz="2400" dirty="0"/>
              <a:t>本课程依据</a:t>
            </a:r>
            <a:r>
              <a:rPr lang="en-US" altLang="zh-CN" sz="2400" dirty="0"/>
              <a:t>PX4</a:t>
            </a:r>
            <a:r>
              <a:rPr lang="zh-CN" altLang="en-US" sz="2400" dirty="0"/>
              <a:t>的控制律</a:t>
            </a:r>
            <a:r>
              <a:rPr lang="en-US" altLang="zh-CN" sz="2400" dirty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获取荷兰滚模态传递函数，设计偏航阻尼器</a:t>
            </a:r>
            <a:r>
              <a:rPr lang="en-US" altLang="zh-CN" sz="2400" dirty="0"/>
              <a:t>(P</a:t>
            </a:r>
            <a:r>
              <a:rPr lang="zh-CN" altLang="en-US" sz="2400" dirty="0" smtClean="0"/>
              <a:t>控制</a:t>
            </a:r>
            <a:r>
              <a:rPr lang="en-US" altLang="zh-CN" sz="2400" dirty="0" smtClean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获取滚转收敛模态</a:t>
            </a:r>
            <a:r>
              <a:rPr lang="zh-CN" altLang="en-US" sz="2400" dirty="0"/>
              <a:t>传递函数，</a:t>
            </a:r>
            <a:r>
              <a:rPr lang="zh-CN" altLang="en-US" sz="2400" dirty="0" smtClean="0"/>
              <a:t>设计滚转角速度、滚转角控制器</a:t>
            </a:r>
            <a:endParaRPr lang="en-US" altLang="zh-CN" sz="24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获取</a:t>
            </a:r>
            <a:r>
              <a:rPr lang="en-US" altLang="zh-CN" sz="2400" dirty="0" smtClean="0"/>
              <a:t>4</a:t>
            </a:r>
            <a:r>
              <a:rPr lang="zh-CN" altLang="en-US" sz="2400" dirty="0" smtClean="0"/>
              <a:t>阶滚转角速度设计</a:t>
            </a:r>
            <a:r>
              <a:rPr lang="zh-CN" altLang="en-US" sz="2400" dirty="0"/>
              <a:t>俯仰角速度</a:t>
            </a:r>
            <a:r>
              <a:rPr lang="zh-CN" altLang="en-US" sz="2400" dirty="0" smtClean="0"/>
              <a:t>控制器</a:t>
            </a:r>
            <a:endParaRPr lang="en-US" altLang="zh-CN" sz="24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/>
              <a:t>在</a:t>
            </a:r>
            <a:r>
              <a:rPr lang="en-US" altLang="zh-CN" sz="2400" dirty="0"/>
              <a:t>4</a:t>
            </a:r>
            <a:r>
              <a:rPr lang="zh-CN" altLang="en-US" sz="2400" dirty="0"/>
              <a:t>阶状态空间方程中</a:t>
            </a:r>
            <a:r>
              <a:rPr lang="zh-CN" altLang="en-US" sz="2400" dirty="0" smtClean="0"/>
              <a:t>仿真验证</a:t>
            </a:r>
            <a:r>
              <a:rPr lang="zh-CN" altLang="en-US" sz="2400" dirty="0"/>
              <a:t>该控制器</a:t>
            </a:r>
            <a:r>
              <a:rPr lang="zh-CN" altLang="en-US" sz="2400" dirty="0" smtClean="0"/>
              <a:t>，迭代优化</a:t>
            </a:r>
            <a:endParaRPr lang="zh-CN" altLang="en-US" sz="2400" dirty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284288"/>
              </p:ext>
            </p:extLst>
          </p:nvPr>
        </p:nvGraphicFramePr>
        <p:xfrm>
          <a:off x="554323" y="3208503"/>
          <a:ext cx="2827337" cy="156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3" name="Equation" r:id="rId4" imgW="1358640" imgH="749160" progId="Equation.DSMT4">
                  <p:embed/>
                </p:oleObj>
              </mc:Choice>
              <mc:Fallback>
                <p:oleObj name="Equation" r:id="rId4" imgW="1358640" imgH="74916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323" y="3208503"/>
                        <a:ext cx="2827337" cy="15636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951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2005" y="230707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设计</a:t>
            </a:r>
            <a:r>
              <a:rPr lang="zh-CN" altLang="en-US" sz="2400" dirty="0"/>
              <a:t>偏航</a:t>
            </a:r>
            <a:r>
              <a:rPr lang="zh-CN" altLang="en-US" sz="2400" dirty="0" smtClean="0"/>
              <a:t>阻尼器</a:t>
            </a:r>
            <a:endParaRPr lang="en-US" altLang="zh-CN" sz="2400" dirty="0"/>
          </a:p>
        </p:txBody>
      </p:sp>
      <p:sp>
        <p:nvSpPr>
          <p:cNvPr id="3" name="矩形 2"/>
          <p:cNvSpPr/>
          <p:nvPr/>
        </p:nvSpPr>
        <p:spPr>
          <a:xfrm>
            <a:off x="355916" y="727041"/>
            <a:ext cx="844234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一级</a:t>
            </a:r>
            <a:r>
              <a:rPr lang="zh-CN" altLang="en-US" sz="20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飞行</a:t>
            </a:r>
            <a:r>
              <a:rPr lang="zh-CN" altLang="en-US" sz="20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品质</a:t>
            </a:r>
            <a:r>
              <a:rPr lang="zh-CN" altLang="en-US" sz="20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要求</a:t>
            </a:r>
            <a:r>
              <a:rPr lang="zh-CN" altLang="en-US" sz="20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的轻小类飞机，在要求最严格的起降阶段的荷兰</a:t>
            </a:r>
            <a:r>
              <a:rPr lang="zh-CN" altLang="en-US" sz="20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滚模态</a:t>
            </a:r>
            <a:r>
              <a:rPr lang="zh-CN" altLang="en-US" sz="20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阻尼比为</a:t>
            </a:r>
            <a:r>
              <a:rPr lang="en-US" altLang="zh-CN" sz="20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&gt;0.19</a:t>
            </a:r>
            <a:r>
              <a:rPr lang="zh-CN" altLang="en-US" sz="20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，总阻尼</a:t>
            </a:r>
            <a:r>
              <a:rPr lang="en-US" altLang="zh-CN" sz="20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&gt;0.35</a:t>
            </a:r>
            <a:r>
              <a:rPr lang="en-US" altLang="zh-CN" sz="20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rad/s</a:t>
            </a:r>
            <a:r>
              <a:rPr lang="zh-CN" altLang="en-US" sz="20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，自振频率</a:t>
            </a:r>
            <a:r>
              <a:rPr lang="en-US" altLang="zh-CN" sz="20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&gt;1rad/s</a:t>
            </a:r>
            <a:r>
              <a:rPr lang="zh-CN" altLang="en-US" sz="20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，而该无人机的分别为</a:t>
            </a:r>
            <a:r>
              <a:rPr lang="en-US" altLang="zh-CN" sz="20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0.24</a:t>
            </a:r>
            <a:r>
              <a:rPr lang="zh-CN" altLang="en-US" sz="20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1.29</a:t>
            </a:r>
            <a:r>
              <a:rPr lang="en-US" altLang="zh-CN" sz="20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rad/s</a:t>
            </a:r>
            <a:r>
              <a:rPr lang="zh-CN" altLang="en-US" sz="20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5.39</a:t>
            </a:r>
            <a:r>
              <a:rPr lang="en-US" altLang="zh-CN" sz="20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rad/s</a:t>
            </a:r>
            <a:r>
              <a:rPr lang="zh-CN" altLang="en-US" sz="20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，荷兰滚模态所关注的三个量都满足一级飞行品质要求。</a:t>
            </a:r>
            <a:endParaRPr lang="en-US" altLang="zh-CN" sz="2000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en-US" sz="20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所以该机的偏航阻尼器属于精益求精的设计。可根据仿真选择合适的增益，但是不宜过大，以防止放大传感器噪声使舵面抖动或者用舵量过大。</a:t>
            </a:r>
            <a:endParaRPr lang="zh-CN" altLang="en-US" sz="20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546778" y="3316279"/>
            <a:ext cx="1711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当取</a:t>
            </a:r>
            <a:r>
              <a:rPr lang="en-US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Kr=0.6</a:t>
            </a:r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时：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66465" y="2670753"/>
            <a:ext cx="67852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 smtClean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sisotool</a:t>
            </a:r>
            <a:r>
              <a:rPr lang="en-US" altLang="zh-CN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CN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UAV.linear.r_dutch_dr.transfer</a:t>
            </a:r>
            <a:r>
              <a:rPr lang="en-US" altLang="zh-CN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  <a:endParaRPr lang="en-US" altLang="zh-CN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235" y="3089372"/>
            <a:ext cx="5557362" cy="37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3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2005" y="230707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设计滚转角速度控制回路</a:t>
            </a:r>
            <a:endParaRPr lang="en-US" altLang="zh-CN" sz="2400" dirty="0"/>
          </a:p>
        </p:txBody>
      </p:sp>
      <p:sp>
        <p:nvSpPr>
          <p:cNvPr id="3" name="矩形 2"/>
          <p:cNvSpPr/>
          <p:nvPr/>
        </p:nvSpPr>
        <p:spPr>
          <a:xfrm>
            <a:off x="355916" y="727041"/>
            <a:ext cx="84423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同理，该机的滚转收敛模态已满足起降阶段的一级品质。所以主要根据时域响应确定控制增益</a:t>
            </a:r>
            <a:endParaRPr lang="zh-CN" altLang="en-US" sz="20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99658" y="1903952"/>
            <a:ext cx="1753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当取</a:t>
            </a:r>
            <a:r>
              <a:rPr lang="en-US" altLang="zh-CN" dirty="0" err="1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Kp</a:t>
            </a:r>
            <a:r>
              <a:rPr lang="en-US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=0.8</a:t>
            </a:r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时：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026176" y="1380732"/>
            <a:ext cx="67852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chemeClr val="accent5"/>
                </a:solidFill>
              </a:rPr>
              <a:t>sisotool</a:t>
            </a:r>
            <a:r>
              <a:rPr lang="en-US" altLang="zh-CN" dirty="0"/>
              <a:t>(</a:t>
            </a:r>
            <a:r>
              <a:rPr lang="en-US" altLang="zh-CN" dirty="0" err="1"/>
              <a:t>UAV.linear.lateral_roll</a:t>
            </a:r>
            <a:r>
              <a:rPr lang="en-US" altLang="zh-CN" dirty="0" smtClean="0"/>
              <a:t>);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746" y="1699672"/>
            <a:ext cx="6544241" cy="510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11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92005" y="230707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设计滚转角控制回路</a:t>
            </a:r>
            <a:endParaRPr lang="en-US" altLang="zh-CN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541361" y="741528"/>
            <a:ext cx="70419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p_controller</a:t>
            </a:r>
            <a:r>
              <a:rPr lang="en-US" altLang="zh-CN" dirty="0"/>
              <a:t>= 0.8;  % p</a:t>
            </a:r>
            <a:r>
              <a:rPr lang="zh-CN" altLang="en-US" dirty="0"/>
              <a:t>回路的设计结果</a:t>
            </a:r>
          </a:p>
          <a:p>
            <a:r>
              <a:rPr lang="en-US" altLang="zh-CN" dirty="0"/>
              <a:t>tf_da2phi = </a:t>
            </a:r>
            <a:r>
              <a:rPr lang="en-US" altLang="zh-CN" dirty="0" err="1">
                <a:solidFill>
                  <a:schemeClr val="accent5"/>
                </a:solidFill>
              </a:rPr>
              <a:t>tf</a:t>
            </a:r>
            <a:r>
              <a:rPr lang="en-US" altLang="zh-CN" dirty="0"/>
              <a:t>(1,[1,0])*</a:t>
            </a:r>
            <a:r>
              <a:rPr lang="en-US" altLang="zh-CN" dirty="0">
                <a:solidFill>
                  <a:schemeClr val="accent5"/>
                </a:solidFill>
              </a:rPr>
              <a:t>feedback</a:t>
            </a:r>
            <a:r>
              <a:rPr lang="en-US" altLang="zh-CN" dirty="0"/>
              <a:t>(</a:t>
            </a:r>
            <a:r>
              <a:rPr lang="en-US" altLang="zh-CN" dirty="0" err="1"/>
              <a:t>UAV.linear.lateral_roll</a:t>
            </a:r>
            <a:r>
              <a:rPr lang="en-US" altLang="zh-CN" dirty="0"/>
              <a:t> * </a:t>
            </a:r>
            <a:r>
              <a:rPr lang="en-US" altLang="zh-CN" dirty="0" err="1"/>
              <a:t>p_controller</a:t>
            </a:r>
            <a:r>
              <a:rPr lang="en-US" altLang="zh-CN" dirty="0"/>
              <a:t>, -1);</a:t>
            </a:r>
          </a:p>
          <a:p>
            <a:r>
              <a:rPr lang="en-US" altLang="zh-CN" dirty="0" err="1">
                <a:solidFill>
                  <a:schemeClr val="accent5"/>
                </a:solidFill>
              </a:rPr>
              <a:t>sisotool</a:t>
            </a:r>
            <a:r>
              <a:rPr lang="en-US" altLang="zh-CN" dirty="0"/>
              <a:t>(tf_da2phi);</a:t>
            </a:r>
          </a:p>
        </p:txBody>
      </p:sp>
      <p:sp>
        <p:nvSpPr>
          <p:cNvPr id="9" name="矩形 8"/>
          <p:cNvSpPr/>
          <p:nvPr/>
        </p:nvSpPr>
        <p:spPr>
          <a:xfrm>
            <a:off x="111977" y="1933808"/>
            <a:ext cx="16398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当取</a:t>
            </a:r>
            <a:r>
              <a:rPr lang="en-US" altLang="zh-CN" dirty="0" err="1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Kphi</a:t>
            </a:r>
            <a:r>
              <a:rPr lang="en-US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=1.6</a:t>
            </a:r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时，</a:t>
            </a:r>
            <a:r>
              <a:rPr lang="en-US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phi</a:t>
            </a:r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的调节时间为</a:t>
            </a:r>
            <a:r>
              <a:rPr lang="en-US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3.7</a:t>
            </a:r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秒</a:t>
            </a:r>
            <a:r>
              <a:rPr lang="en-US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(5%</a:t>
            </a:r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误差带内</a:t>
            </a:r>
            <a:r>
              <a:rPr lang="en-US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869" y="1610643"/>
            <a:ext cx="7290015" cy="521010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t="10348"/>
          <a:stretch/>
        </p:blipFill>
        <p:spPr>
          <a:xfrm>
            <a:off x="5004011" y="-1"/>
            <a:ext cx="4101675" cy="110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67732" y="114481"/>
            <a:ext cx="53030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在</a:t>
            </a:r>
            <a:r>
              <a:rPr lang="en-US" altLang="zh-CN" sz="2400" dirty="0" smtClean="0"/>
              <a:t>4</a:t>
            </a:r>
            <a:r>
              <a:rPr lang="zh-CN" altLang="en-US" sz="2400" dirty="0" smtClean="0"/>
              <a:t>阶状态空间迭代优化飞行控制律</a:t>
            </a:r>
            <a:endParaRPr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81636" y="832761"/>
            <a:ext cx="85983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/>
              <a:t>断开 </a:t>
            </a:r>
            <a:r>
              <a:rPr lang="en-US" altLang="zh-CN" sz="2000" dirty="0" err="1" smtClean="0"/>
              <a:t>Kphi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加入输入和输出模块，设计从</a:t>
            </a:r>
            <a:r>
              <a:rPr lang="en-US" altLang="zh-CN" sz="2000" i="1" dirty="0" smtClean="0">
                <a:latin typeface="Symbol" panose="05050102010706020507" pitchFamily="18" charset="2"/>
              </a:rPr>
              <a:t>f</a:t>
            </a:r>
            <a:r>
              <a:rPr lang="en-US" altLang="zh-CN" sz="2000" baseline="-25000" dirty="0" smtClean="0"/>
              <a:t>c</a:t>
            </a:r>
            <a:r>
              <a:rPr lang="zh-CN" altLang="en-US" sz="2000" dirty="0" smtClean="0"/>
              <a:t>到</a:t>
            </a:r>
            <a:r>
              <a:rPr lang="en-US" altLang="zh-CN" sz="2000" i="1" dirty="0">
                <a:latin typeface="Symbol" panose="05050102010706020507" pitchFamily="18" charset="2"/>
              </a:rPr>
              <a:t>f</a:t>
            </a:r>
            <a:r>
              <a:rPr lang="zh-CN" altLang="en-US" sz="2000" dirty="0" smtClean="0">
                <a:latin typeface="Symbol" panose="05050102010706020507" pitchFamily="18" charset="2"/>
              </a:rPr>
              <a:t>的控制</a:t>
            </a:r>
            <a:r>
              <a:rPr lang="zh-CN" altLang="en-US" sz="2000" dirty="0" smtClean="0"/>
              <a:t>回路</a:t>
            </a:r>
            <a:endParaRPr lang="zh-CN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501430" y="4765302"/>
            <a:ext cx="77587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num_phi,den_phi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]=</a:t>
            </a:r>
            <a:r>
              <a:rPr lang="en-US" altLang="zh-CN" dirty="0" err="1">
                <a:solidFill>
                  <a:schemeClr val="accent5"/>
                </a:solidFill>
                <a:latin typeface="Courier New" panose="02070309020205020404" pitchFamily="49" charset="0"/>
              </a:rPr>
              <a:t>linmod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('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hand_linear_analyse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');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tf_phi_loop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altLang="zh-CN" dirty="0" err="1">
                <a:solidFill>
                  <a:schemeClr val="accent5"/>
                </a:solidFill>
                <a:latin typeface="Courier New" panose="02070309020205020404" pitchFamily="49" charset="0"/>
              </a:rPr>
              <a:t>tf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num_phi,den_phi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tf_phi_loop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altLang="zh-CN" dirty="0" err="1">
                <a:solidFill>
                  <a:schemeClr val="accent5"/>
                </a:solidFill>
                <a:latin typeface="Courier New" panose="02070309020205020404" pitchFamily="49" charset="0"/>
              </a:rPr>
              <a:t>minreal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tf_phi_loop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zh-CN" dirty="0" err="1">
                <a:solidFill>
                  <a:schemeClr val="accent5"/>
                </a:solidFill>
                <a:latin typeface="Courier New" panose="02070309020205020404" pitchFamily="49" charset="0"/>
              </a:rPr>
              <a:t>sisotool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tf_phi_loop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56" y="1713595"/>
            <a:ext cx="8487320" cy="280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1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465" y="1664929"/>
            <a:ext cx="7566761" cy="517187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68155" y="250601"/>
            <a:ext cx="85983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/>
              <a:t>由幅值曲线可见，低频段幅值为</a:t>
            </a:r>
            <a:r>
              <a:rPr lang="en-US" altLang="zh-CN" sz="2000" dirty="0" smtClean="0"/>
              <a:t>27db</a:t>
            </a:r>
            <a:r>
              <a:rPr lang="zh-CN" altLang="en-US" sz="2000" dirty="0" smtClean="0"/>
              <a:t>，较小，将会有较大稳态误差，所以应该加入</a:t>
            </a:r>
            <a:r>
              <a:rPr lang="en-US" altLang="zh-CN" sz="2000" dirty="0" err="1" smtClean="0"/>
              <a:t>KpI</a:t>
            </a:r>
            <a:r>
              <a:rPr lang="zh-CN" altLang="en-US" sz="2000" dirty="0" smtClean="0"/>
              <a:t>反馈：</a:t>
            </a:r>
            <a:endParaRPr lang="zh-CN" altLang="en-US" sz="2000" dirty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5264677"/>
              </p:ext>
            </p:extLst>
          </p:nvPr>
        </p:nvGraphicFramePr>
        <p:xfrm>
          <a:off x="2182045" y="834984"/>
          <a:ext cx="2768867" cy="725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5" name="Equation" r:id="rId4" imgW="1358640" imgH="355320" progId="Equation.DSMT4">
                  <p:embed/>
                </p:oleObj>
              </mc:Choice>
              <mc:Fallback>
                <p:oleObj name="Equation" r:id="rId4" imgW="1358640" imgH="355320" progId="Equation.DSMT4">
                  <p:embed/>
                  <p:pic>
                    <p:nvPicPr>
                      <p:cNvPr id="1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2045" y="834984"/>
                        <a:ext cx="2768867" cy="7254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760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0166" y="142214"/>
            <a:ext cx="8834651" cy="875108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从总体设计、空气动力学到飞行</a:t>
            </a:r>
            <a:r>
              <a:rPr lang="zh-CN" altLang="en-US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动力学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27801" y="1943278"/>
            <a:ext cx="1710519" cy="48539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dirty="0" smtClean="0"/>
              <a:t>总体设计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227801" y="2725537"/>
            <a:ext cx="1710519" cy="485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 smtClean="0"/>
              <a:t>气动设计</a:t>
            </a:r>
            <a:endParaRPr lang="zh-CN" altLang="en-US" dirty="0"/>
          </a:p>
        </p:txBody>
      </p:sp>
      <p:sp>
        <p:nvSpPr>
          <p:cNvPr id="7" name="右箭头 6"/>
          <p:cNvSpPr/>
          <p:nvPr/>
        </p:nvSpPr>
        <p:spPr>
          <a:xfrm rot="1706521">
            <a:off x="2695912" y="2354111"/>
            <a:ext cx="1197111" cy="228634"/>
          </a:xfrm>
          <a:prstGeom prst="rightArrow">
            <a:avLst>
              <a:gd name="adj1" fmla="val 50000"/>
              <a:gd name="adj2" fmla="val 582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545913" y="3579074"/>
            <a:ext cx="2322394" cy="485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 smtClean="0"/>
              <a:t>动力系统设计</a:t>
            </a:r>
            <a:endParaRPr lang="zh-CN" altLang="en-US" dirty="0"/>
          </a:p>
        </p:txBody>
      </p:sp>
      <p:sp>
        <p:nvSpPr>
          <p:cNvPr id="10" name="右箭头 9"/>
          <p:cNvSpPr/>
          <p:nvPr/>
        </p:nvSpPr>
        <p:spPr>
          <a:xfrm>
            <a:off x="2796144" y="2842098"/>
            <a:ext cx="986856" cy="228647"/>
          </a:xfrm>
          <a:prstGeom prst="rightArrow">
            <a:avLst>
              <a:gd name="adj1" fmla="val 50000"/>
              <a:gd name="adj2" fmla="val 718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 rot="19743096">
            <a:off x="2713106" y="3302309"/>
            <a:ext cx="1187351" cy="230568"/>
          </a:xfrm>
          <a:prstGeom prst="rightArrow">
            <a:avLst>
              <a:gd name="adj1" fmla="val 50000"/>
              <a:gd name="adj2" fmla="val 663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783000" y="2675596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飞行动力学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962534" y="384674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飞行控制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348406" y="3298551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飞行仿真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636106" y="4500871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飞行</a:t>
            </a:r>
            <a:endParaRPr lang="zh-CN" altLang="en-US" sz="2800" dirty="0"/>
          </a:p>
        </p:txBody>
      </p:sp>
      <p:sp>
        <p:nvSpPr>
          <p:cNvPr id="19" name="右箭头 18"/>
          <p:cNvSpPr/>
          <p:nvPr/>
        </p:nvSpPr>
        <p:spPr>
          <a:xfrm rot="5400000">
            <a:off x="4564371" y="3405759"/>
            <a:ext cx="417285" cy="2051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 rot="1991613">
            <a:off x="5631464" y="3086075"/>
            <a:ext cx="775421" cy="228634"/>
          </a:xfrm>
          <a:prstGeom prst="rightArrow">
            <a:avLst>
              <a:gd name="adj1" fmla="val 50000"/>
              <a:gd name="adj2" fmla="val 582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/>
        </p:nvSpPr>
        <p:spPr>
          <a:xfrm rot="19991254">
            <a:off x="5482999" y="3662905"/>
            <a:ext cx="917044" cy="228634"/>
          </a:xfrm>
          <a:prstGeom prst="rightArrow">
            <a:avLst>
              <a:gd name="adj1" fmla="val 50000"/>
              <a:gd name="adj2" fmla="val 582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右箭头 23"/>
          <p:cNvSpPr/>
          <p:nvPr/>
        </p:nvSpPr>
        <p:spPr>
          <a:xfrm rot="5400000">
            <a:off x="6842433" y="4058765"/>
            <a:ext cx="417285" cy="2051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65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208" y="1056999"/>
            <a:ext cx="7306878" cy="572848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40775" y="41336"/>
            <a:ext cx="8598340" cy="96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/>
              <a:t>取</a:t>
            </a:r>
            <a:r>
              <a:rPr lang="en-US" altLang="zh-CN" sz="2000" dirty="0" err="1" smtClean="0"/>
              <a:t>KpI</a:t>
            </a:r>
            <a:r>
              <a:rPr lang="en-US" altLang="zh-CN" sz="2000" dirty="0" smtClean="0"/>
              <a:t>=0.15</a:t>
            </a:r>
            <a:r>
              <a:rPr lang="zh-CN" altLang="en-US" sz="2000" dirty="0" smtClean="0"/>
              <a:t>，重新运行程序，验证</a:t>
            </a:r>
            <a:r>
              <a:rPr lang="zh-CN" altLang="en-US" sz="2000" dirty="0"/>
              <a:t>从</a:t>
            </a:r>
            <a:r>
              <a:rPr lang="en-US" altLang="zh-CN" sz="2000" i="1" dirty="0">
                <a:latin typeface="Symbol" panose="05050102010706020507" pitchFamily="18" charset="2"/>
              </a:rPr>
              <a:t>f</a:t>
            </a:r>
            <a:r>
              <a:rPr lang="en-US" altLang="zh-CN" sz="2000" baseline="-25000" dirty="0"/>
              <a:t>c</a:t>
            </a:r>
            <a:r>
              <a:rPr lang="zh-CN" altLang="en-US" sz="2000" dirty="0"/>
              <a:t>到</a:t>
            </a:r>
            <a:r>
              <a:rPr lang="en-US" altLang="zh-CN" sz="2000" i="1" dirty="0">
                <a:latin typeface="Symbol" panose="05050102010706020507" pitchFamily="18" charset="2"/>
              </a:rPr>
              <a:t>f</a:t>
            </a:r>
            <a:r>
              <a:rPr lang="zh-CN" altLang="en-US" sz="2000" dirty="0">
                <a:latin typeface="Symbol" panose="05050102010706020507" pitchFamily="18" charset="2"/>
              </a:rPr>
              <a:t>的控制</a:t>
            </a:r>
            <a:r>
              <a:rPr lang="zh-CN" altLang="en-US" sz="2000" dirty="0"/>
              <a:t>回路的</a:t>
            </a:r>
            <a:r>
              <a:rPr lang="zh-CN" altLang="en-US" sz="2000" dirty="0" smtClean="0"/>
              <a:t>特性。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由图可见，低频段的幅值上升到了</a:t>
            </a:r>
            <a:r>
              <a:rPr lang="en-US" altLang="zh-CN" sz="2000" dirty="0" smtClean="0"/>
              <a:t>37db</a:t>
            </a:r>
            <a:r>
              <a:rPr lang="zh-CN" altLang="en-US" sz="2000" dirty="0" smtClean="0"/>
              <a:t>，减小了稳态误差：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9081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91" y="1908384"/>
            <a:ext cx="3865133" cy="241325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223" y="101108"/>
            <a:ext cx="3605031" cy="22508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542" y="2296034"/>
            <a:ext cx="3661400" cy="22860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276" y="4321640"/>
            <a:ext cx="3847697" cy="240236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3191" y="4517409"/>
            <a:ext cx="3748751" cy="234059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112" y="515693"/>
            <a:ext cx="4306023" cy="139269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4817" y="20120"/>
            <a:ext cx="52774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在</a:t>
            </a:r>
            <a:r>
              <a:rPr lang="en-US" altLang="zh-CN" sz="2000" dirty="0" smtClean="0"/>
              <a:t>4</a:t>
            </a:r>
            <a:r>
              <a:rPr lang="zh-CN" altLang="en-US" sz="2000" dirty="0" smtClean="0"/>
              <a:t>阶状态空间的带完整控制器的飞行仿真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8479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2"/>
          <p:cNvSpPr txBox="1">
            <a:spLocks/>
          </p:cNvSpPr>
          <p:nvPr/>
        </p:nvSpPr>
        <p:spPr>
          <a:xfrm>
            <a:off x="239688" y="55292"/>
            <a:ext cx="8535822" cy="6700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zh-CN" altLang="en-US" dirty="0" smtClean="0"/>
              <a:t>经验及注意事项：</a:t>
            </a:r>
            <a:endParaRPr lang="en-US" altLang="zh-CN" dirty="0" smtClean="0"/>
          </a:p>
          <a:p>
            <a:pPr>
              <a:lnSpc>
                <a:spcPct val="125000"/>
              </a:lnSpc>
            </a:pPr>
            <a:r>
              <a:rPr lang="en-US" altLang="zh-CN" sz="2000" dirty="0"/>
              <a:t>PID</a:t>
            </a:r>
            <a:r>
              <a:rPr lang="zh-CN" altLang="en-US" sz="2000" dirty="0"/>
              <a:t>控制器常见的有并联式和串联式的结构。并联式的物理概念清晰，局部故障不影响其它回路工作，所以多见教科书和老式的模拟式飞控。串联式</a:t>
            </a:r>
            <a:r>
              <a:rPr lang="en-US" altLang="zh-CN" sz="2000" dirty="0"/>
              <a:t>PID</a:t>
            </a:r>
            <a:r>
              <a:rPr lang="zh-CN" altLang="en-US" sz="2000" dirty="0"/>
              <a:t>的飞控机可获得</a:t>
            </a:r>
            <a:r>
              <a:rPr lang="en-US" altLang="zh-CN" sz="2000" dirty="0"/>
              <a:t>100%</a:t>
            </a:r>
            <a:r>
              <a:rPr lang="zh-CN" altLang="en-US" sz="2000" dirty="0"/>
              <a:t>权限，方便实现不同飞行控制模态的切换，所以更适用于自然稳定性较弱的飞机和控制模态更丰富的飞控系统。</a:t>
            </a:r>
            <a:endParaRPr lang="en-US" altLang="zh-CN" sz="2000" dirty="0"/>
          </a:p>
          <a:p>
            <a:pPr>
              <a:lnSpc>
                <a:spcPct val="125000"/>
              </a:lnSpc>
            </a:pPr>
            <a:r>
              <a:rPr lang="en-US" altLang="zh-CN" sz="2000" dirty="0" smtClean="0"/>
              <a:t>PID</a:t>
            </a:r>
            <a:r>
              <a:rPr lang="zh-CN" altLang="zh-CN" sz="2000" dirty="0"/>
              <a:t>控制器调参经验：响应时间通过</a:t>
            </a:r>
            <a:r>
              <a:rPr lang="en-US" altLang="zh-CN" sz="2000" dirty="0"/>
              <a:t>P</a:t>
            </a:r>
            <a:r>
              <a:rPr lang="zh-CN" altLang="zh-CN" sz="2000" dirty="0"/>
              <a:t>，稳态误差通过</a:t>
            </a:r>
            <a:r>
              <a:rPr lang="en-US" altLang="zh-CN" sz="2000" dirty="0"/>
              <a:t>I</a:t>
            </a:r>
            <a:r>
              <a:rPr lang="zh-CN" altLang="zh-CN" sz="2000" dirty="0"/>
              <a:t>，阻尼通过</a:t>
            </a:r>
            <a:r>
              <a:rPr lang="en-US" altLang="zh-CN" sz="2000" dirty="0" smtClean="0"/>
              <a:t>D</a:t>
            </a:r>
            <a:r>
              <a:rPr lang="zh-CN" altLang="zh-CN" sz="2000" dirty="0" smtClean="0"/>
              <a:t>调节</a:t>
            </a:r>
            <a:endParaRPr lang="en-US" altLang="zh-CN" sz="2000" dirty="0" smtClean="0"/>
          </a:p>
          <a:p>
            <a:pPr>
              <a:lnSpc>
                <a:spcPct val="125000"/>
              </a:lnSpc>
            </a:pPr>
            <a:r>
              <a:rPr lang="zh-CN" altLang="en-US" sz="2000" dirty="0"/>
              <a:t>角速度是角度的</a:t>
            </a:r>
            <a:r>
              <a:rPr lang="zh-CN" altLang="en-US" sz="2000" dirty="0" smtClean="0"/>
              <a:t>微分，</a:t>
            </a:r>
            <a:r>
              <a:rPr lang="zh-CN" altLang="en-US" sz="2000" dirty="0"/>
              <a:t>所以角速度的比例控制就相当于角度的</a:t>
            </a:r>
            <a:r>
              <a:rPr lang="zh-CN" altLang="en-US" sz="2000" dirty="0" smtClean="0"/>
              <a:t>微分控制</a:t>
            </a:r>
            <a:endParaRPr lang="en-US" altLang="zh-CN" sz="2000" dirty="0"/>
          </a:p>
          <a:p>
            <a:pPr>
              <a:lnSpc>
                <a:spcPct val="125000"/>
              </a:lnSpc>
            </a:pPr>
            <a:r>
              <a:rPr lang="zh-CN" altLang="zh-CN" sz="2000" dirty="0" smtClean="0"/>
              <a:t>考虑实际应用，反馈增益不能太大，以免放大传感器噪声、</a:t>
            </a:r>
            <a:r>
              <a:rPr lang="zh-CN" altLang="en-US" sz="2000" dirty="0" smtClean="0"/>
              <a:t>离散采样、</a:t>
            </a:r>
            <a:r>
              <a:rPr lang="zh-CN" altLang="zh-CN" sz="2000" dirty="0" smtClean="0"/>
              <a:t>舵面的间隙等飞行动力学模型未考虑的因素。一般不超过</a:t>
            </a:r>
            <a:r>
              <a:rPr lang="en-US" altLang="zh-CN" sz="2000" dirty="0" smtClean="0"/>
              <a:t>3</a:t>
            </a:r>
            <a:r>
              <a:rPr lang="zh-CN" altLang="zh-CN" sz="2000" dirty="0" smtClean="0"/>
              <a:t>，大多数情况下不超过</a:t>
            </a:r>
            <a:r>
              <a:rPr lang="en-US" altLang="zh-CN" sz="2000" dirty="0" smtClean="0"/>
              <a:t>1</a:t>
            </a:r>
            <a:r>
              <a:rPr lang="zh-CN" altLang="zh-CN" sz="2000" dirty="0" smtClean="0"/>
              <a:t>。</a:t>
            </a:r>
            <a:r>
              <a:rPr lang="zh-CN" altLang="en-US" sz="2000" dirty="0" smtClean="0"/>
              <a:t>从根轨迹看，</a:t>
            </a:r>
            <a:r>
              <a:rPr lang="zh-CN" altLang="zh-CN" sz="2000" dirty="0" smtClean="0"/>
              <a:t>如果</a:t>
            </a:r>
            <a:r>
              <a:rPr lang="zh-CN" altLang="en-US" sz="2000" dirty="0" smtClean="0"/>
              <a:t>系统会</a:t>
            </a:r>
            <a:r>
              <a:rPr lang="zh-CN" altLang="zh-CN" sz="2000" dirty="0" smtClean="0"/>
              <a:t>不稳定，确定</a:t>
            </a:r>
            <a:r>
              <a:rPr lang="zh-CN" altLang="en-US" sz="2000" dirty="0" smtClean="0"/>
              <a:t>反馈</a:t>
            </a:r>
            <a:r>
              <a:rPr lang="zh-CN" altLang="zh-CN" sz="2000" dirty="0" smtClean="0"/>
              <a:t>增益</a:t>
            </a:r>
            <a:r>
              <a:rPr lang="zh-CN" altLang="en-US" sz="2000" dirty="0" smtClean="0"/>
              <a:t>的</a:t>
            </a:r>
            <a:r>
              <a:rPr lang="zh-CN" altLang="zh-CN" sz="2000" dirty="0" smtClean="0"/>
              <a:t>范围</a:t>
            </a:r>
            <a:endParaRPr lang="en-US" altLang="zh-CN" sz="2000" dirty="0" smtClean="0"/>
          </a:p>
          <a:p>
            <a:pPr>
              <a:lnSpc>
                <a:spcPct val="125000"/>
              </a:lnSpc>
            </a:pPr>
            <a:r>
              <a:rPr lang="zh-CN" altLang="en-US" sz="2000" dirty="0" smtClean="0"/>
              <a:t>加入</a:t>
            </a:r>
            <a:r>
              <a:rPr lang="zh-CN" altLang="en-US" sz="2000" dirty="0"/>
              <a:t>外回路之后，内回路的稳定性和阻尼会下降，所以在设计内回路的控制律时，稳定裕度和阻尼应保留更大余量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>
              <a:lnSpc>
                <a:spcPct val="125000"/>
              </a:lnSpc>
            </a:pPr>
            <a:r>
              <a:rPr lang="zh-CN" altLang="en-US" sz="2000" dirty="0"/>
              <a:t>在正常的指令下，舵面响应曲线不能有抖动（如果抖动，一般是加速度、角速度等截止频率高的信号反馈量太大，微分</a:t>
            </a:r>
            <a:r>
              <a:rPr lang="en-US" altLang="zh-CN" sz="2000" dirty="0"/>
              <a:t>D</a:t>
            </a:r>
            <a:r>
              <a:rPr lang="zh-CN" altLang="en-US" sz="2000" dirty="0"/>
              <a:t>反馈量太大），用舵量不宜太大，但是也不应太小（考虑工程因素，舵面的间隙、死区等约</a:t>
            </a:r>
            <a:r>
              <a:rPr lang="en-US" altLang="zh-CN" sz="2000" dirty="0"/>
              <a:t>0.5</a:t>
            </a:r>
            <a:r>
              <a:rPr lang="zh-CN" altLang="en-US" sz="2000" dirty="0"/>
              <a:t>度</a:t>
            </a:r>
            <a:r>
              <a:rPr lang="zh-CN" altLang="en-US" sz="2000" dirty="0" smtClean="0"/>
              <a:t>）</a:t>
            </a:r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66703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2"/>
          <p:cNvSpPr txBox="1">
            <a:spLocks/>
          </p:cNvSpPr>
          <p:nvPr/>
        </p:nvSpPr>
        <p:spPr>
          <a:xfrm>
            <a:off x="239688" y="82586"/>
            <a:ext cx="8535822" cy="5524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 smtClean="0">
                <a:solidFill>
                  <a:schemeClr val="accent5"/>
                </a:solidFill>
              </a:rPr>
              <a:t>从</a:t>
            </a:r>
            <a:r>
              <a:rPr lang="zh-CN" altLang="en-US" sz="2200" dirty="0">
                <a:solidFill>
                  <a:schemeClr val="accent5"/>
                </a:solidFill>
              </a:rPr>
              <a:t>时域上考虑，推荐以下约束条件：</a:t>
            </a:r>
          </a:p>
          <a:p>
            <a:pPr>
              <a:lnSpc>
                <a:spcPct val="125000"/>
              </a:lnSpc>
            </a:pPr>
            <a:r>
              <a:rPr lang="zh-CN" altLang="en-US" sz="2000" dirty="0" smtClean="0"/>
              <a:t>一般</a:t>
            </a:r>
            <a:r>
              <a:rPr lang="zh-CN" altLang="en-US" sz="2000" dirty="0"/>
              <a:t>角速度的调节时间在</a:t>
            </a:r>
            <a:r>
              <a:rPr lang="en-US" altLang="zh-CN" sz="2000" dirty="0"/>
              <a:t>0.5~2</a:t>
            </a:r>
            <a:r>
              <a:rPr lang="zh-CN" altLang="en-US" sz="2000" dirty="0"/>
              <a:t>秒左右、角度的调节时间在</a:t>
            </a:r>
            <a:r>
              <a:rPr lang="en-US" altLang="zh-CN" sz="2000" dirty="0"/>
              <a:t>2~6</a:t>
            </a:r>
            <a:r>
              <a:rPr lang="zh-CN" altLang="en-US" sz="2000" dirty="0"/>
              <a:t>秒左右，可在此基础上根据飞机的机动性要求和操纵能力</a:t>
            </a:r>
            <a:r>
              <a:rPr lang="zh-CN" altLang="en-US" sz="2000" dirty="0" smtClean="0"/>
              <a:t>调整</a:t>
            </a:r>
            <a:endParaRPr lang="en-US" altLang="zh-CN" sz="2000" dirty="0" smtClean="0"/>
          </a:p>
          <a:p>
            <a:pPr>
              <a:lnSpc>
                <a:spcPct val="125000"/>
              </a:lnSpc>
            </a:pPr>
            <a:r>
              <a:rPr lang="zh-CN" altLang="en-US" sz="2000" dirty="0" smtClean="0"/>
              <a:t>角度</a:t>
            </a:r>
            <a:r>
              <a:rPr lang="zh-CN" altLang="en-US" sz="2000" dirty="0"/>
              <a:t>的超调量小于</a:t>
            </a:r>
            <a:r>
              <a:rPr lang="en-US" altLang="zh-CN" sz="2000" dirty="0"/>
              <a:t>10</a:t>
            </a:r>
            <a:r>
              <a:rPr lang="en-US" altLang="zh-CN" sz="2000" dirty="0" smtClean="0"/>
              <a:t>%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solidFill>
                  <a:schemeClr val="accent5"/>
                </a:solidFill>
              </a:rPr>
              <a:t>从频域上考虑，推荐以下约束条件：</a:t>
            </a:r>
          </a:p>
          <a:p>
            <a:pPr>
              <a:lnSpc>
                <a:spcPct val="125000"/>
              </a:lnSpc>
            </a:pPr>
            <a:r>
              <a:rPr lang="zh-CN" altLang="en-US" sz="2000" dirty="0"/>
              <a:t>为了减小稳态误差，角度</a:t>
            </a:r>
            <a:r>
              <a:rPr lang="zh-CN" altLang="en-US" sz="2000" dirty="0" smtClean="0"/>
              <a:t>回路的</a:t>
            </a:r>
            <a:r>
              <a:rPr lang="zh-CN" altLang="en-US" sz="2000" dirty="0"/>
              <a:t>低频段应该尽量高，斜率小于</a:t>
            </a:r>
            <a:r>
              <a:rPr lang="en-US" altLang="zh-CN" sz="2000" dirty="0"/>
              <a:t>0</a:t>
            </a:r>
            <a:r>
              <a:rPr lang="zh-CN" altLang="en-US" sz="2000" dirty="0"/>
              <a:t>并尽量接近中</a:t>
            </a:r>
            <a:r>
              <a:rPr lang="zh-CN" altLang="en-US" sz="2000" dirty="0" smtClean="0"/>
              <a:t>频段；中</a:t>
            </a:r>
            <a:r>
              <a:rPr lang="zh-CN" altLang="en-US" sz="2000" dirty="0"/>
              <a:t>频段斜率</a:t>
            </a:r>
            <a:r>
              <a:rPr lang="en-US" altLang="zh-CN" sz="2000" dirty="0"/>
              <a:t>-20</a:t>
            </a:r>
            <a:r>
              <a:rPr lang="zh-CN" altLang="en-US" sz="2000" dirty="0" smtClean="0"/>
              <a:t>左右；高</a:t>
            </a:r>
            <a:r>
              <a:rPr lang="zh-CN" altLang="en-US" sz="2000" dirty="0"/>
              <a:t>频段斜率更小减小</a:t>
            </a:r>
            <a:r>
              <a:rPr lang="zh-CN" altLang="en-US" sz="2000" dirty="0" smtClean="0"/>
              <a:t>干扰</a:t>
            </a:r>
            <a:endParaRPr lang="zh-CN" altLang="en-US" sz="2000" dirty="0"/>
          </a:p>
          <a:p>
            <a:pPr>
              <a:lnSpc>
                <a:spcPct val="125000"/>
              </a:lnSpc>
            </a:pPr>
            <a:r>
              <a:rPr lang="zh-CN" altLang="en-US" sz="2000" dirty="0"/>
              <a:t>一般要求角速度回路的相角裕度大于</a:t>
            </a:r>
            <a:r>
              <a:rPr lang="en-US" altLang="zh-CN" sz="2000" dirty="0"/>
              <a:t>90</a:t>
            </a:r>
            <a:r>
              <a:rPr lang="zh-CN" altLang="en-US" sz="2000" dirty="0"/>
              <a:t>度，幅值裕度大于</a:t>
            </a:r>
            <a:r>
              <a:rPr lang="en-US" altLang="zh-CN" sz="2000" dirty="0"/>
              <a:t>6db</a:t>
            </a:r>
            <a:r>
              <a:rPr lang="zh-CN" altLang="en-US" sz="2000" dirty="0"/>
              <a:t>。角度回路的相角裕度大于</a:t>
            </a:r>
            <a:r>
              <a:rPr lang="en-US" altLang="zh-CN" sz="2000" dirty="0"/>
              <a:t>60</a:t>
            </a:r>
            <a:r>
              <a:rPr lang="zh-CN" altLang="en-US" sz="2000" dirty="0"/>
              <a:t>度，幅值裕度大于</a:t>
            </a:r>
            <a:r>
              <a:rPr lang="en-US" altLang="zh-CN" sz="2000" dirty="0" smtClean="0"/>
              <a:t>6db</a:t>
            </a:r>
          </a:p>
          <a:p>
            <a:pPr>
              <a:lnSpc>
                <a:spcPct val="125000"/>
              </a:lnSpc>
            </a:pPr>
            <a:r>
              <a:rPr lang="zh-CN" altLang="en-US" sz="2000" dirty="0" smtClean="0"/>
              <a:t>截止频率</a:t>
            </a:r>
            <a:r>
              <a:rPr lang="zh-CN" altLang="en-US" sz="2000" dirty="0"/>
              <a:t>不应太大或者太小，否则过于灵敏或迟钝。角速度回路的截止频率大，角度回路的小。角速度回路一般在</a:t>
            </a:r>
            <a:r>
              <a:rPr lang="en-US" altLang="zh-CN" sz="2000" dirty="0"/>
              <a:t>2~20 rad/s</a:t>
            </a:r>
            <a:r>
              <a:rPr lang="zh-CN" altLang="en-US" sz="2000" dirty="0"/>
              <a:t>之间。</a:t>
            </a:r>
          </a:p>
          <a:p>
            <a:pPr>
              <a:lnSpc>
                <a:spcPct val="150000"/>
              </a:lnSpc>
            </a:pPr>
            <a:endParaRPr lang="zh-CN" altLang="en-US" sz="2000" dirty="0"/>
          </a:p>
        </p:txBody>
      </p:sp>
      <p:sp>
        <p:nvSpPr>
          <p:cNvPr id="2" name="矩形 1"/>
          <p:cNvSpPr/>
          <p:nvPr/>
        </p:nvSpPr>
        <p:spPr>
          <a:xfrm>
            <a:off x="138275" y="5291698"/>
            <a:ext cx="891205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accent5"/>
                </a:solidFill>
              </a:rPr>
              <a:t>        保守</a:t>
            </a:r>
            <a:r>
              <a:rPr lang="zh-CN" altLang="en-US" sz="2000" dirty="0">
                <a:solidFill>
                  <a:schemeClr val="accent5"/>
                </a:solidFill>
              </a:rPr>
              <a:t>起见，</a:t>
            </a:r>
            <a:r>
              <a:rPr lang="zh-CN" altLang="en-US" sz="2000" dirty="0" smtClean="0">
                <a:solidFill>
                  <a:schemeClr val="accent5"/>
                </a:solidFill>
              </a:rPr>
              <a:t>对于自然稳定的飞机，为了进一步增大带控制器的飞机的闭环稳定裕度，首飞前可以适当减小角速度回路的增益</a:t>
            </a:r>
            <a:r>
              <a:rPr lang="en-US" altLang="zh-CN" sz="2000" dirty="0" smtClean="0">
                <a:solidFill>
                  <a:schemeClr val="accent5"/>
                </a:solidFill>
              </a:rPr>
              <a:t>(</a:t>
            </a:r>
            <a:r>
              <a:rPr lang="zh-CN" altLang="en-US" sz="2000" dirty="0" smtClean="0">
                <a:solidFill>
                  <a:schemeClr val="accent5"/>
                </a:solidFill>
              </a:rPr>
              <a:t>如</a:t>
            </a:r>
            <a:r>
              <a:rPr lang="zh-CN" altLang="en-US" sz="2000" dirty="0">
                <a:solidFill>
                  <a:schemeClr val="accent5"/>
                </a:solidFill>
              </a:rPr>
              <a:t>：</a:t>
            </a:r>
            <a:r>
              <a:rPr lang="zh-CN" altLang="en-US" sz="2000" dirty="0" smtClean="0">
                <a:solidFill>
                  <a:schemeClr val="accent5"/>
                </a:solidFill>
              </a:rPr>
              <a:t>按</a:t>
            </a:r>
            <a:r>
              <a:rPr lang="en-US" altLang="zh-CN" sz="2000" dirty="0" smtClean="0">
                <a:solidFill>
                  <a:schemeClr val="accent5"/>
                </a:solidFill>
              </a:rPr>
              <a:t>6</a:t>
            </a:r>
            <a:r>
              <a:rPr lang="zh-CN" altLang="en-US" sz="2000" dirty="0" smtClean="0">
                <a:solidFill>
                  <a:schemeClr val="accent5"/>
                </a:solidFill>
              </a:rPr>
              <a:t>秒的姿态角上升时间确定比例增益</a:t>
            </a:r>
            <a:r>
              <a:rPr lang="en-US" altLang="zh-CN" sz="2000" dirty="0" smtClean="0">
                <a:solidFill>
                  <a:schemeClr val="accent5"/>
                </a:solidFill>
              </a:rPr>
              <a:t>P</a:t>
            </a:r>
            <a:r>
              <a:rPr lang="zh-CN" altLang="en-US" sz="2000" dirty="0" smtClean="0">
                <a:solidFill>
                  <a:schemeClr val="accent5"/>
                </a:solidFill>
              </a:rPr>
              <a:t>，取消积分</a:t>
            </a:r>
            <a:r>
              <a:rPr lang="en-US" altLang="zh-CN" sz="2000" dirty="0" smtClean="0">
                <a:solidFill>
                  <a:schemeClr val="accent5"/>
                </a:solidFill>
              </a:rPr>
              <a:t>I)</a:t>
            </a:r>
            <a:r>
              <a:rPr lang="zh-CN" altLang="en-US" sz="2000" dirty="0" smtClean="0">
                <a:solidFill>
                  <a:schemeClr val="accent5"/>
                </a:solidFill>
              </a:rPr>
              <a:t>。试飞</a:t>
            </a:r>
            <a:r>
              <a:rPr lang="zh-CN" altLang="en-US" sz="2000" dirty="0">
                <a:solidFill>
                  <a:schemeClr val="accent5"/>
                </a:solidFill>
              </a:rPr>
              <a:t>中</a:t>
            </a:r>
            <a:r>
              <a:rPr lang="zh-CN" altLang="en-US" sz="2000" dirty="0" smtClean="0">
                <a:solidFill>
                  <a:schemeClr val="accent5"/>
                </a:solidFill>
              </a:rPr>
              <a:t>根据响应再以每次</a:t>
            </a:r>
            <a:r>
              <a:rPr lang="en-US" altLang="zh-CN" sz="2000" dirty="0" smtClean="0">
                <a:solidFill>
                  <a:schemeClr val="accent5"/>
                </a:solidFill>
              </a:rPr>
              <a:t>10%</a:t>
            </a:r>
            <a:r>
              <a:rPr lang="zh-CN" altLang="en-US" sz="2000" dirty="0" smtClean="0">
                <a:solidFill>
                  <a:schemeClr val="accent5"/>
                </a:solidFill>
              </a:rPr>
              <a:t>的增量调参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1167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2"/>
          <p:cNvSpPr txBox="1">
            <a:spLocks/>
          </p:cNvSpPr>
          <p:nvPr/>
        </p:nvSpPr>
        <p:spPr>
          <a:xfrm>
            <a:off x="248787" y="759725"/>
            <a:ext cx="8535822" cy="3034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accent5"/>
                </a:solidFill>
              </a:rPr>
              <a:t>        飞机</a:t>
            </a:r>
            <a:r>
              <a:rPr lang="zh-CN" altLang="en-US" sz="2400" dirty="0">
                <a:solidFill>
                  <a:schemeClr val="accent5"/>
                </a:solidFill>
              </a:rPr>
              <a:t>是一个多输入多输出系统，</a:t>
            </a:r>
            <a:r>
              <a:rPr lang="zh-CN" altLang="en-US" sz="2400" dirty="0" smtClean="0">
                <a:solidFill>
                  <a:schemeClr val="accent5"/>
                </a:solidFill>
              </a:rPr>
              <a:t>而以传递函数为基础的根轨迹、伯德图、内奎斯特图等经典方法</a:t>
            </a:r>
            <a:r>
              <a:rPr lang="zh-CN" altLang="en-US" sz="2400" dirty="0">
                <a:solidFill>
                  <a:schemeClr val="accent5"/>
                </a:solidFill>
              </a:rPr>
              <a:t>只能设计单输入单输出系统，所以设计完下一个回路之后，要回过头检查前一</a:t>
            </a:r>
            <a:r>
              <a:rPr lang="zh-CN" altLang="en-US" sz="2400" dirty="0" smtClean="0">
                <a:solidFill>
                  <a:schemeClr val="accent5"/>
                </a:solidFill>
              </a:rPr>
              <a:t>个回路。设计完毕后，还要采用更详细的动力学模型仿真评估。</a:t>
            </a:r>
            <a:endParaRPr lang="en-US" altLang="zh-CN" sz="2400" dirty="0" smtClean="0">
              <a:solidFill>
                <a:schemeClr val="accent5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chemeClr val="accent5"/>
                </a:solidFill>
              </a:rPr>
              <a:t> </a:t>
            </a:r>
            <a:r>
              <a:rPr lang="en-US" altLang="zh-CN" sz="2400" dirty="0" smtClean="0">
                <a:solidFill>
                  <a:schemeClr val="accent5"/>
                </a:solidFill>
              </a:rPr>
              <a:t>       </a:t>
            </a:r>
            <a:r>
              <a:rPr lang="zh-CN" altLang="en-US" sz="2400" dirty="0" smtClean="0">
                <a:solidFill>
                  <a:schemeClr val="accent5"/>
                </a:solidFill>
              </a:rPr>
              <a:t>一般都需要反复</a:t>
            </a:r>
            <a:r>
              <a:rPr lang="zh-CN" altLang="en-US" sz="2400" dirty="0">
                <a:solidFill>
                  <a:schemeClr val="accent5"/>
                </a:solidFill>
              </a:rPr>
              <a:t>迭代几次才能得到好的</a:t>
            </a:r>
            <a:r>
              <a:rPr lang="zh-CN" altLang="en-US" sz="2400" dirty="0" smtClean="0">
                <a:solidFill>
                  <a:schemeClr val="accent5"/>
                </a:solidFill>
              </a:rPr>
              <a:t>结果。</a:t>
            </a:r>
            <a:endParaRPr lang="zh-CN" altLang="en-US" sz="24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09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0166" y="142214"/>
            <a:ext cx="8834651" cy="875108"/>
          </a:xfrm>
        </p:spPr>
        <p:txBody>
          <a:bodyPr>
            <a:normAutofit/>
          </a:bodyPr>
          <a:lstStyle/>
          <a:p>
            <a:r>
              <a:rPr lang="en-US" altLang="zh-CN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4.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飞行控制系统的实现与半</a:t>
            </a:r>
            <a:r>
              <a:rPr lang="zh-CN" altLang="en-US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物理仿真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326124" y="1160760"/>
            <a:ext cx="8252348" cy="2851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dirty="0" smtClean="0"/>
              <a:t>基本思路：</a:t>
            </a:r>
            <a:endParaRPr lang="en-US" altLang="zh-CN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把设计的飞行控制律写入飞行控制系统</a:t>
            </a:r>
            <a:endParaRPr lang="en-US" altLang="zh-CN" sz="2400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采用高保真的飞行动力学方程</a:t>
            </a:r>
            <a:r>
              <a:rPr lang="en-US" altLang="zh-CN" sz="2400" dirty="0" smtClean="0"/>
              <a:t>+</a:t>
            </a:r>
            <a:r>
              <a:rPr lang="zh-CN" altLang="en-US" sz="2400" dirty="0" smtClean="0"/>
              <a:t>飞控硬件，进行半物理仿真，进一步验证该飞机</a:t>
            </a:r>
            <a:r>
              <a:rPr lang="en-US" altLang="zh-CN" sz="2400" dirty="0" smtClean="0"/>
              <a:t>+</a:t>
            </a:r>
            <a:r>
              <a:rPr lang="zh-CN" altLang="en-US" sz="2400" dirty="0" smtClean="0"/>
              <a:t>飞控的可行性</a:t>
            </a:r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644562" y="4327056"/>
            <a:ext cx="6288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accent1"/>
                </a:solidFill>
              </a:rPr>
              <a:t>最接近真实飞行的成本最低的解决方案</a:t>
            </a:r>
            <a:endParaRPr lang="zh-CN" altLang="en-US" sz="2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31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4303" y="192256"/>
            <a:ext cx="7886700" cy="562922"/>
          </a:xfrm>
        </p:spPr>
        <p:txBody>
          <a:bodyPr>
            <a:noAutofit/>
          </a:bodyPr>
          <a:lstStyle/>
          <a:p>
            <a:r>
              <a:rPr lang="zh-CN" altLang="en-US" sz="3600" dirty="0" smtClean="0"/>
              <a:t>本部分内容属于飞控的嵌入式开发</a:t>
            </a:r>
            <a:endParaRPr lang="zh-CN" altLang="en-US" sz="3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03" y="1041777"/>
            <a:ext cx="3579124" cy="57160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311" y="993767"/>
            <a:ext cx="3110992" cy="576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6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 txBox="1">
            <a:spLocks/>
          </p:cNvSpPr>
          <p:nvPr/>
        </p:nvSpPr>
        <p:spPr>
          <a:xfrm>
            <a:off x="273808" y="258406"/>
            <a:ext cx="8592688" cy="360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 smtClean="0"/>
              <a:t>关于开源飞控</a:t>
            </a:r>
            <a:r>
              <a:rPr lang="en-US" altLang="zh-CN" dirty="0" err="1" smtClean="0"/>
              <a:t>Pixhawk</a:t>
            </a:r>
            <a:r>
              <a:rPr lang="zh-CN" altLang="en-US" dirty="0" smtClean="0"/>
              <a:t>的详细介绍及课程：</a:t>
            </a:r>
            <a:endParaRPr lang="en-US" altLang="zh-CN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源代码可以在开源网站下载：在</a:t>
            </a:r>
            <a:r>
              <a:rPr lang="en-US" altLang="zh-CN" sz="2000" dirty="0" err="1" smtClean="0"/>
              <a:t>github</a:t>
            </a:r>
            <a:r>
              <a:rPr lang="zh-CN" altLang="en-US" sz="2000" dirty="0"/>
              <a:t>或</a:t>
            </a:r>
            <a:r>
              <a:rPr lang="en-US" altLang="zh-CN" sz="2000" dirty="0" err="1" smtClean="0"/>
              <a:t>gitee</a:t>
            </a:r>
            <a:r>
              <a:rPr lang="zh-CN" altLang="en-US" sz="2000" dirty="0" smtClean="0"/>
              <a:t>搜索</a:t>
            </a:r>
            <a:r>
              <a:rPr lang="en-US" altLang="zh-CN" sz="2000" dirty="0" smtClean="0"/>
              <a:t>PX4-Autopilot, </a:t>
            </a:r>
            <a:r>
              <a:rPr lang="en-US" altLang="zh-CN" sz="2000" dirty="0" err="1" smtClean="0"/>
              <a:t>qgroundcontrol</a:t>
            </a:r>
            <a:endParaRPr lang="en-US" altLang="zh-CN" sz="2000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要配置好环境才能运行和二次开发</a:t>
            </a:r>
            <a:endParaRPr lang="zh-CN" altLang="en-US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可在网上下载入门课程视频</a:t>
            </a:r>
            <a:r>
              <a:rPr lang="zh-CN" altLang="en-US" sz="2000" dirty="0" smtClean="0"/>
              <a:t>，网页版说明书</a:t>
            </a:r>
            <a:endParaRPr lang="en-US" altLang="zh-CN" sz="2000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高级课程的视频可到</a:t>
            </a:r>
            <a:r>
              <a:rPr lang="en-US" altLang="zh-CN" sz="2000" dirty="0" smtClean="0"/>
              <a:t>MY</a:t>
            </a:r>
            <a:r>
              <a:rPr lang="zh-CN" altLang="en-US" sz="2000" dirty="0" smtClean="0"/>
              <a:t>实验室电脑学习（需要使用</a:t>
            </a:r>
            <a:r>
              <a:rPr lang="en-US" altLang="zh-CN" sz="2000" dirty="0" smtClean="0"/>
              <a:t>U</a:t>
            </a:r>
            <a:r>
              <a:rPr lang="zh-CN" altLang="en-US" sz="2000" dirty="0" smtClean="0"/>
              <a:t>盾和专用播放器）</a:t>
            </a:r>
            <a:endParaRPr lang="en-US" altLang="zh-CN" sz="20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871" y="4337925"/>
            <a:ext cx="7143750" cy="16668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411386" y="6154925"/>
            <a:ext cx="1662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总共</a:t>
            </a:r>
            <a:r>
              <a:rPr lang="en-US" altLang="zh-CN" dirty="0" smtClean="0"/>
              <a:t>86.4G</a:t>
            </a:r>
            <a:r>
              <a:rPr lang="zh-CN" altLang="en-US" dirty="0" smtClean="0"/>
              <a:t>资料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062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8507" y="117436"/>
            <a:ext cx="7886700" cy="572020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飞控代码实现示意</a:t>
            </a:r>
            <a:endParaRPr lang="zh-CN" altLang="en-US" sz="2800" dirty="0"/>
          </a:p>
        </p:txBody>
      </p:sp>
      <p:sp>
        <p:nvSpPr>
          <p:cNvPr id="4" name="Shape 119"/>
          <p:cNvSpPr/>
          <p:nvPr/>
        </p:nvSpPr>
        <p:spPr>
          <a:xfrm>
            <a:off x="69850" y="3275498"/>
            <a:ext cx="116206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增稳飞行控制逻辑</a:t>
            </a:r>
          </a:p>
        </p:txBody>
      </p:sp>
      <p:sp>
        <p:nvSpPr>
          <p:cNvPr id="5" name="Shape 120"/>
          <p:cNvSpPr/>
          <p:nvPr/>
        </p:nvSpPr>
        <p:spPr>
          <a:xfrm>
            <a:off x="0" y="3551723"/>
            <a:ext cx="2062523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00"/>
            </a:lvl1pPr>
          </a:lstStyle>
          <a:p>
            <a:r>
              <a:t>主文件：FixedwingAttitudeControl.Cpp</a:t>
            </a:r>
          </a:p>
        </p:txBody>
      </p:sp>
      <p:sp>
        <p:nvSpPr>
          <p:cNvPr id="6" name="Shape 121"/>
          <p:cNvSpPr/>
          <p:nvPr/>
        </p:nvSpPr>
        <p:spPr>
          <a:xfrm>
            <a:off x="244526" y="4173614"/>
            <a:ext cx="1875980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00"/>
            </a:lvl1pPr>
          </a:lstStyle>
          <a:p>
            <a:r>
              <a:rPr dirty="0" err="1"/>
              <a:t>预备工作：确认当时飞行模式，飞行参数，飞行状态量，以及确认安全条件</a:t>
            </a:r>
            <a:endParaRPr dirty="0"/>
          </a:p>
        </p:txBody>
      </p:sp>
      <p:sp>
        <p:nvSpPr>
          <p:cNvPr id="7" name="Shape 122"/>
          <p:cNvSpPr/>
          <p:nvPr/>
        </p:nvSpPr>
        <p:spPr>
          <a:xfrm>
            <a:off x="1031261" y="3797785"/>
            <a:ext cx="1" cy="36783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8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b="40021"/>
          <a:stretch>
            <a:fillRect/>
          </a:stretch>
        </p:blipFill>
        <p:spPr>
          <a:xfrm>
            <a:off x="3209749" y="667683"/>
            <a:ext cx="5841623" cy="152335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125"/>
          <p:cNvSpPr/>
          <p:nvPr/>
        </p:nvSpPr>
        <p:spPr>
          <a:xfrm>
            <a:off x="396261" y="1492307"/>
            <a:ext cx="1270001" cy="279401"/>
          </a:xfrm>
          <a:prstGeom prst="roundRect">
            <a:avLst>
              <a:gd name="adj" fmla="val 50000"/>
            </a:avLst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" name="Shape 126"/>
          <p:cNvSpPr/>
          <p:nvPr/>
        </p:nvSpPr>
        <p:spPr>
          <a:xfrm>
            <a:off x="511895" y="1492307"/>
            <a:ext cx="103873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/>
            </a:lvl1pPr>
          </a:lstStyle>
          <a:p>
            <a:r>
              <a:t>手动模式Manual</a:t>
            </a:r>
          </a:p>
        </p:txBody>
      </p:sp>
      <p:sp>
        <p:nvSpPr>
          <p:cNvPr id="11" name="Shape 127"/>
          <p:cNvSpPr/>
          <p:nvPr/>
        </p:nvSpPr>
        <p:spPr>
          <a:xfrm>
            <a:off x="396261" y="1907173"/>
            <a:ext cx="1270001" cy="279401"/>
          </a:xfrm>
          <a:prstGeom prst="roundRect">
            <a:avLst>
              <a:gd name="adj" fmla="val 50000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Shape 128"/>
          <p:cNvSpPr/>
          <p:nvPr/>
        </p:nvSpPr>
        <p:spPr>
          <a:xfrm>
            <a:off x="480208" y="1907173"/>
            <a:ext cx="110210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/>
            </a:lvl1pPr>
          </a:lstStyle>
          <a:p>
            <a:r>
              <a:t>增稳模式Stabilize</a:t>
            </a:r>
          </a:p>
        </p:txBody>
      </p:sp>
      <p:sp>
        <p:nvSpPr>
          <p:cNvPr id="13" name="Shape 129"/>
          <p:cNvSpPr/>
          <p:nvPr/>
        </p:nvSpPr>
        <p:spPr>
          <a:xfrm>
            <a:off x="396261" y="2322040"/>
            <a:ext cx="1270001" cy="279401"/>
          </a:xfrm>
          <a:prstGeom prst="roundRect">
            <a:avLst>
              <a:gd name="adj" fmla="val 50000"/>
            </a:avLst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" name="Shape 130"/>
          <p:cNvSpPr/>
          <p:nvPr/>
        </p:nvSpPr>
        <p:spPr>
          <a:xfrm>
            <a:off x="504910" y="2322040"/>
            <a:ext cx="105270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/>
            </a:lvl1pPr>
          </a:lstStyle>
          <a:p>
            <a:r>
              <a:t>任务模式Mission</a:t>
            </a:r>
          </a:p>
        </p:txBody>
      </p:sp>
      <p:sp>
        <p:nvSpPr>
          <p:cNvPr id="15" name="Shape 131"/>
          <p:cNvSpPr/>
          <p:nvPr/>
        </p:nvSpPr>
        <p:spPr>
          <a:xfrm>
            <a:off x="644978" y="2591878"/>
            <a:ext cx="62270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···</a:t>
            </a:r>
          </a:p>
        </p:txBody>
      </p:sp>
      <p:sp>
        <p:nvSpPr>
          <p:cNvPr id="16" name="Shape 132"/>
          <p:cNvSpPr/>
          <p:nvPr/>
        </p:nvSpPr>
        <p:spPr>
          <a:xfrm>
            <a:off x="267548" y="899640"/>
            <a:ext cx="218158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根据飞行模式决定姿态指令的输入是</a:t>
            </a:r>
            <a:endParaRPr dirty="0"/>
          </a:p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手动控制还是根据导航轨迹算法求出</a:t>
            </a:r>
            <a:endParaRPr dirty="0"/>
          </a:p>
        </p:txBody>
      </p:sp>
      <p:sp>
        <p:nvSpPr>
          <p:cNvPr id="19" name="Shape 135"/>
          <p:cNvSpPr/>
          <p:nvPr/>
        </p:nvSpPr>
        <p:spPr>
          <a:xfrm>
            <a:off x="4670376" y="280447"/>
            <a:ext cx="25273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根据给定的姿态指令决定如何输出控制舵量</a:t>
            </a:r>
          </a:p>
        </p:txBody>
      </p:sp>
      <p:pic>
        <p:nvPicPr>
          <p:cNvPr id="2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123" y="4725304"/>
            <a:ext cx="2260601" cy="2608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5514" y="5066044"/>
            <a:ext cx="4013511" cy="117596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hape 138"/>
          <p:cNvSpPr/>
          <p:nvPr/>
        </p:nvSpPr>
        <p:spPr>
          <a:xfrm flipH="1">
            <a:off x="1893072" y="4610485"/>
            <a:ext cx="516520" cy="516520"/>
          </a:xfrm>
          <a:prstGeom prst="line">
            <a:avLst/>
          </a:prstGeom>
          <a:ln w="635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3" name="Shape 139"/>
          <p:cNvSpPr/>
          <p:nvPr/>
        </p:nvSpPr>
        <p:spPr>
          <a:xfrm>
            <a:off x="2399360" y="4417569"/>
            <a:ext cx="1130301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"/>
            </a:lvl1pPr>
          </a:lstStyle>
          <a:p>
            <a:r>
              <a:t>判断是否进入增稳模式</a:t>
            </a:r>
          </a:p>
        </p:txBody>
      </p:sp>
      <p:sp>
        <p:nvSpPr>
          <p:cNvPr id="24" name="Shape 140"/>
          <p:cNvSpPr/>
          <p:nvPr/>
        </p:nvSpPr>
        <p:spPr>
          <a:xfrm flipH="1" flipV="1">
            <a:off x="967420" y="5525261"/>
            <a:ext cx="679336" cy="256176"/>
          </a:xfrm>
          <a:prstGeom prst="line">
            <a:avLst/>
          </a:prstGeom>
          <a:ln w="635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" name="Shape 141"/>
          <p:cNvSpPr/>
          <p:nvPr/>
        </p:nvSpPr>
        <p:spPr>
          <a:xfrm>
            <a:off x="1611522" y="5729997"/>
            <a:ext cx="2552701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"/>
            </a:lvl1pPr>
          </a:lstStyle>
          <a:p>
            <a:r>
              <a:t>增稳模式下，遥控器输入量就是期望飞机达到的姿态量</a:t>
            </a:r>
          </a:p>
        </p:txBody>
      </p:sp>
      <p:sp>
        <p:nvSpPr>
          <p:cNvPr id="26" name="Shape 142"/>
          <p:cNvSpPr/>
          <p:nvPr/>
        </p:nvSpPr>
        <p:spPr>
          <a:xfrm flipH="1" flipV="1">
            <a:off x="1182554" y="6074180"/>
            <a:ext cx="530777" cy="111954"/>
          </a:xfrm>
          <a:prstGeom prst="line">
            <a:avLst/>
          </a:prstGeom>
          <a:ln w="635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7" name="Shape 143"/>
          <p:cNvSpPr/>
          <p:nvPr/>
        </p:nvSpPr>
        <p:spPr>
          <a:xfrm>
            <a:off x="1680825" y="6069798"/>
            <a:ext cx="2276146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"/>
            </a:lvl1pPr>
          </a:lstStyle>
          <a:p>
            <a:r>
              <a:t>把期望姿态转换为以四元数方式表示，便于计算</a:t>
            </a:r>
          </a:p>
        </p:txBody>
      </p:sp>
      <p:sp>
        <p:nvSpPr>
          <p:cNvPr id="28" name="Shape 144"/>
          <p:cNvSpPr/>
          <p:nvPr/>
        </p:nvSpPr>
        <p:spPr>
          <a:xfrm>
            <a:off x="978936" y="6281344"/>
            <a:ext cx="1158528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此时 已经获得期望姿态</a:t>
            </a:r>
          </a:p>
        </p:txBody>
      </p:sp>
      <p:sp>
        <p:nvSpPr>
          <p:cNvPr id="29" name="Shape 145"/>
          <p:cNvSpPr/>
          <p:nvPr/>
        </p:nvSpPr>
        <p:spPr>
          <a:xfrm>
            <a:off x="235077" y="4605334"/>
            <a:ext cx="4099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0" name="Shape 146"/>
          <p:cNvSpPr/>
          <p:nvPr/>
        </p:nvSpPr>
        <p:spPr>
          <a:xfrm rot="5511024">
            <a:off x="2134544" y="3321665"/>
            <a:ext cx="848891" cy="635001"/>
          </a:xfrm>
          <a:prstGeom prst="rightArrow">
            <a:avLst>
              <a:gd name="adj1" fmla="val 25172"/>
              <a:gd name="adj2" fmla="val 84792"/>
            </a:avLst>
          </a:prstGeom>
          <a:blipFill>
            <a:blip r:embed="rId5"/>
          </a:blipFill>
          <a:ln w="12700">
            <a:miter lim="400000"/>
          </a:ln>
          <a:effectLst>
            <a:outerShdw blurRad="38100" dist="25400" dir="6853201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" name="Shape 147"/>
          <p:cNvSpPr/>
          <p:nvPr/>
        </p:nvSpPr>
        <p:spPr>
          <a:xfrm>
            <a:off x="1313840" y="2832643"/>
            <a:ext cx="2394560" cy="265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46"/>
                </a:moveTo>
                <a:lnTo>
                  <a:pt x="11117" y="21600"/>
                </a:lnTo>
                <a:lnTo>
                  <a:pt x="21600" y="0"/>
                </a:lnTo>
              </a:path>
            </a:pathLst>
          </a:cu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2" name="Shape 148"/>
          <p:cNvSpPr/>
          <p:nvPr/>
        </p:nvSpPr>
        <p:spPr>
          <a:xfrm>
            <a:off x="3852080" y="2312868"/>
            <a:ext cx="280957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/>
              <a:t>外环</a:t>
            </a:r>
            <a:r>
              <a:rPr dirty="0"/>
              <a:t> </a:t>
            </a:r>
            <a:r>
              <a:rPr dirty="0" err="1"/>
              <a:t>P控制</a:t>
            </a:r>
            <a:r>
              <a:rPr dirty="0"/>
              <a:t> </a:t>
            </a:r>
            <a:r>
              <a:rPr dirty="0" err="1"/>
              <a:t>从期望姿态角度得到期望姿态角速度</a:t>
            </a:r>
            <a:endParaRPr dirty="0"/>
          </a:p>
        </p:txBody>
      </p:sp>
      <p:sp>
        <p:nvSpPr>
          <p:cNvPr id="33" name="Shape 149"/>
          <p:cNvSpPr/>
          <p:nvPr/>
        </p:nvSpPr>
        <p:spPr>
          <a:xfrm>
            <a:off x="6365709" y="2559394"/>
            <a:ext cx="271786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/>
              <a:t>内环</a:t>
            </a:r>
            <a:r>
              <a:rPr dirty="0"/>
              <a:t> </a:t>
            </a:r>
            <a:r>
              <a:rPr dirty="0" err="1"/>
              <a:t>PI控制</a:t>
            </a:r>
            <a:r>
              <a:rPr dirty="0"/>
              <a:t> </a:t>
            </a:r>
            <a:r>
              <a:rPr dirty="0" err="1"/>
              <a:t>从期望姿态角速度得到控制输出量</a:t>
            </a:r>
            <a:endParaRPr dirty="0"/>
          </a:p>
        </p:txBody>
      </p:sp>
      <p:sp>
        <p:nvSpPr>
          <p:cNvPr id="34" name="Shape 150"/>
          <p:cNvSpPr/>
          <p:nvPr/>
        </p:nvSpPr>
        <p:spPr>
          <a:xfrm>
            <a:off x="4792171" y="4800660"/>
            <a:ext cx="4099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5" name="Shape 151"/>
          <p:cNvSpPr/>
          <p:nvPr/>
        </p:nvSpPr>
        <p:spPr>
          <a:xfrm rot="5511024">
            <a:off x="6202733" y="3627111"/>
            <a:ext cx="848892" cy="635001"/>
          </a:xfrm>
          <a:prstGeom prst="rightArrow">
            <a:avLst>
              <a:gd name="adj1" fmla="val 25172"/>
              <a:gd name="adj2" fmla="val 84792"/>
            </a:avLst>
          </a:prstGeom>
          <a:blipFill>
            <a:blip r:embed="rId5"/>
          </a:blipFill>
          <a:ln w="12700">
            <a:miter lim="400000"/>
          </a:ln>
          <a:effectLst>
            <a:outerShdw blurRad="38100" dist="25400" dir="6853201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" name="Shape 152"/>
          <p:cNvSpPr/>
          <p:nvPr/>
        </p:nvSpPr>
        <p:spPr>
          <a:xfrm>
            <a:off x="4712687" y="2924246"/>
            <a:ext cx="3836123" cy="249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46"/>
                </a:moveTo>
                <a:lnTo>
                  <a:pt x="11117" y="21600"/>
                </a:lnTo>
                <a:lnTo>
                  <a:pt x="21600" y="0"/>
                </a:lnTo>
              </a:path>
            </a:pathLst>
          </a:cu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37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665625" y="4416319"/>
            <a:ext cx="2344759" cy="1887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pasted-image.png"/>
          <p:cNvPicPr>
            <a:picLocks noChangeAspect="1"/>
          </p:cNvPicPr>
          <p:nvPr/>
        </p:nvPicPr>
        <p:blipFill>
          <a:blip r:embed="rId7">
            <a:extLst/>
          </a:blip>
          <a:srcRect/>
          <a:stretch>
            <a:fillRect/>
          </a:stretch>
        </p:blipFill>
        <p:spPr>
          <a:xfrm>
            <a:off x="4210347" y="4700002"/>
            <a:ext cx="4841025" cy="1521840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hape 155"/>
          <p:cNvSpPr/>
          <p:nvPr/>
        </p:nvSpPr>
        <p:spPr>
          <a:xfrm>
            <a:off x="6953073" y="4390041"/>
            <a:ext cx="1435101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"/>
            </a:lvl1pPr>
          </a:lstStyle>
          <a:p>
            <a:r>
              <a:t>姿态控制流程，以滚转角为例</a:t>
            </a:r>
          </a:p>
        </p:txBody>
      </p:sp>
      <p:sp>
        <p:nvSpPr>
          <p:cNvPr id="40" name="Shape 156"/>
          <p:cNvSpPr/>
          <p:nvPr/>
        </p:nvSpPr>
        <p:spPr>
          <a:xfrm flipH="1">
            <a:off x="6295616" y="4822894"/>
            <a:ext cx="669165" cy="348403"/>
          </a:xfrm>
          <a:prstGeom prst="line">
            <a:avLst/>
          </a:prstGeom>
          <a:ln w="635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1" name="Shape 157"/>
          <p:cNvSpPr/>
          <p:nvPr/>
        </p:nvSpPr>
        <p:spPr>
          <a:xfrm>
            <a:off x="7000296" y="4644857"/>
            <a:ext cx="785979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"/>
            </a:lvl1pPr>
          </a:lstStyle>
          <a:p>
            <a:r>
              <a:t>进行外环P控制</a:t>
            </a:r>
          </a:p>
        </p:txBody>
      </p:sp>
      <p:sp>
        <p:nvSpPr>
          <p:cNvPr id="42" name="Shape 158"/>
          <p:cNvSpPr/>
          <p:nvPr/>
        </p:nvSpPr>
        <p:spPr>
          <a:xfrm flipH="1">
            <a:off x="6863095" y="5695037"/>
            <a:ext cx="669164" cy="348403"/>
          </a:xfrm>
          <a:prstGeom prst="line">
            <a:avLst/>
          </a:prstGeom>
          <a:ln w="635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3" name="Shape 159"/>
          <p:cNvSpPr/>
          <p:nvPr/>
        </p:nvSpPr>
        <p:spPr>
          <a:xfrm>
            <a:off x="7553652" y="5516999"/>
            <a:ext cx="814224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"/>
            </a:lvl1pPr>
          </a:lstStyle>
          <a:p>
            <a:r>
              <a:t>进行内环PI控制</a:t>
            </a:r>
          </a:p>
        </p:txBody>
      </p:sp>
      <p:sp>
        <p:nvSpPr>
          <p:cNvPr id="44" name="Shape 160"/>
          <p:cNvSpPr/>
          <p:nvPr/>
        </p:nvSpPr>
        <p:spPr>
          <a:xfrm flipH="1" flipV="1">
            <a:off x="5301054" y="6201936"/>
            <a:ext cx="1073227" cy="227665"/>
          </a:xfrm>
          <a:prstGeom prst="line">
            <a:avLst/>
          </a:prstGeom>
          <a:ln w="635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5" name="Shape 161"/>
          <p:cNvSpPr/>
          <p:nvPr/>
        </p:nvSpPr>
        <p:spPr>
          <a:xfrm>
            <a:off x="6365709" y="6311956"/>
            <a:ext cx="1869746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"/>
            </a:lvl1pPr>
          </a:lstStyle>
          <a:p>
            <a:r>
              <a:t>把得到的控制输出量给到滚转通道输出</a:t>
            </a:r>
          </a:p>
        </p:txBody>
      </p:sp>
    </p:spTree>
    <p:extLst>
      <p:ext uri="{BB962C8B-B14F-4D97-AF65-F5344CB8AC3E}">
        <p14:creationId xmlns:p14="http://schemas.microsoft.com/office/powerpoint/2010/main" val="393389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1638597" y="312532"/>
            <a:ext cx="5612114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400"/>
              <a:t>从把飞控安装上飞机到开始使用飞控飞行</a:t>
            </a:r>
          </a:p>
        </p:txBody>
      </p:sp>
      <p:sp>
        <p:nvSpPr>
          <p:cNvPr id="164" name="Shape 164"/>
          <p:cNvSpPr/>
          <p:nvPr/>
        </p:nvSpPr>
        <p:spPr>
          <a:xfrm>
            <a:off x="2243720" y="825870"/>
            <a:ext cx="3621184" cy="5612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lnSpc>
                <a:spcPct val="150000"/>
              </a:lnSpc>
            </a:pPr>
            <a:r>
              <a:rPr sz="2000" dirty="0" err="1"/>
              <a:t>使用QGC</a:t>
            </a:r>
            <a:r>
              <a:rPr sz="2000" dirty="0" err="1" smtClean="0"/>
              <a:t>地面站进行下面步骤</a:t>
            </a:r>
            <a:r>
              <a:rPr lang="zh-CN" altLang="en-US" sz="2000" dirty="0" smtClean="0"/>
              <a:t>：</a:t>
            </a:r>
            <a:endParaRPr sz="2000" dirty="0"/>
          </a:p>
          <a:p>
            <a:pPr>
              <a:lnSpc>
                <a:spcPct val="150000"/>
              </a:lnSpc>
            </a:pPr>
            <a:r>
              <a:rPr sz="2000" dirty="0" err="1"/>
              <a:t>烧录固件</a:t>
            </a:r>
            <a:endParaRPr sz="2000" dirty="0"/>
          </a:p>
          <a:p>
            <a:pPr>
              <a:lnSpc>
                <a:spcPct val="150000"/>
              </a:lnSpc>
            </a:pPr>
            <a:r>
              <a:rPr sz="2000" dirty="0" err="1"/>
              <a:t>选择机型</a:t>
            </a:r>
            <a:endParaRPr sz="2000" dirty="0"/>
          </a:p>
          <a:p>
            <a:pPr>
              <a:lnSpc>
                <a:spcPct val="150000"/>
              </a:lnSpc>
            </a:pPr>
            <a:r>
              <a:rPr sz="2000" dirty="0" err="1"/>
              <a:t>校准罗盘</a:t>
            </a:r>
            <a:endParaRPr sz="2000" dirty="0"/>
          </a:p>
          <a:p>
            <a:pPr>
              <a:lnSpc>
                <a:spcPct val="150000"/>
              </a:lnSpc>
            </a:pPr>
            <a:r>
              <a:rPr sz="2000" dirty="0" err="1"/>
              <a:t>校准陀螺仪</a:t>
            </a:r>
            <a:endParaRPr sz="2000" dirty="0"/>
          </a:p>
          <a:p>
            <a:pPr>
              <a:lnSpc>
                <a:spcPct val="150000"/>
              </a:lnSpc>
            </a:pPr>
            <a:r>
              <a:rPr sz="2000" dirty="0" err="1"/>
              <a:t>校准加速度计</a:t>
            </a:r>
            <a:endParaRPr sz="2000" dirty="0"/>
          </a:p>
          <a:p>
            <a:pPr>
              <a:lnSpc>
                <a:spcPct val="150000"/>
              </a:lnSpc>
            </a:pPr>
            <a:r>
              <a:rPr sz="2000" dirty="0" err="1"/>
              <a:t>校准空速计</a:t>
            </a:r>
            <a:endParaRPr sz="2000" dirty="0"/>
          </a:p>
          <a:p>
            <a:pPr>
              <a:lnSpc>
                <a:spcPct val="150000"/>
              </a:lnSpc>
            </a:pPr>
            <a:r>
              <a:rPr sz="2000" dirty="0" err="1"/>
              <a:t>校准水平面</a:t>
            </a:r>
            <a:endParaRPr sz="2000" dirty="0"/>
          </a:p>
          <a:p>
            <a:pPr>
              <a:lnSpc>
                <a:spcPct val="150000"/>
              </a:lnSpc>
            </a:pPr>
            <a:r>
              <a:rPr sz="2000" dirty="0" err="1"/>
              <a:t>设置遥控信号映射</a:t>
            </a:r>
            <a:endParaRPr sz="2000" dirty="0"/>
          </a:p>
          <a:p>
            <a:pPr>
              <a:lnSpc>
                <a:spcPct val="150000"/>
              </a:lnSpc>
            </a:pPr>
            <a:r>
              <a:rPr sz="2000" dirty="0" err="1"/>
              <a:t>设置飞行模式</a:t>
            </a:r>
            <a:endParaRPr sz="2000" dirty="0"/>
          </a:p>
          <a:p>
            <a:pPr>
              <a:lnSpc>
                <a:spcPct val="150000"/>
              </a:lnSpc>
            </a:pPr>
            <a:r>
              <a:rPr sz="2000" dirty="0" err="1"/>
              <a:t>设置电池（非必须</a:t>
            </a:r>
            <a:r>
              <a:rPr sz="2000" dirty="0"/>
              <a:t>）</a:t>
            </a:r>
          </a:p>
          <a:p>
            <a:pPr>
              <a:lnSpc>
                <a:spcPct val="150000"/>
              </a:lnSpc>
            </a:pPr>
            <a:r>
              <a:rPr sz="2000" dirty="0" err="1"/>
              <a:t>安全选项（非必须</a:t>
            </a:r>
            <a:r>
              <a:rPr sz="20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33196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0166" y="142214"/>
            <a:ext cx="8834651" cy="875108"/>
          </a:xfrm>
        </p:spPr>
        <p:txBody>
          <a:bodyPr>
            <a:normAutofit/>
          </a:bodyPr>
          <a:lstStyle/>
          <a:p>
            <a:r>
              <a:rPr lang="en-US" altLang="zh-CN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1. </a:t>
            </a:r>
            <a:r>
              <a:rPr lang="zh-CN" altLang="en-US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从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总体设计、空气动力学到飞行</a:t>
            </a:r>
            <a:r>
              <a:rPr lang="zh-CN" altLang="en-US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动力学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7546" y="1984854"/>
            <a:ext cx="1710519" cy="48539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dirty="0" smtClean="0"/>
              <a:t>总体设计</a:t>
            </a:r>
            <a:endParaRPr lang="zh-CN" altLang="en-US" dirty="0"/>
          </a:p>
        </p:txBody>
      </p:sp>
      <p:sp>
        <p:nvSpPr>
          <p:cNvPr id="4" name="右箭头 3"/>
          <p:cNvSpPr/>
          <p:nvPr/>
        </p:nvSpPr>
        <p:spPr>
          <a:xfrm>
            <a:off x="2038065" y="2097210"/>
            <a:ext cx="454926" cy="2047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691737" y="1984854"/>
            <a:ext cx="5933648" cy="13482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400" dirty="0" smtClean="0"/>
              <a:t>重量、转动惯量</a:t>
            </a:r>
            <a:endParaRPr lang="en-US" altLang="zh-CN" sz="24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400" dirty="0" smtClean="0"/>
              <a:t>几何外形：机翼面积、展长、弦长</a:t>
            </a:r>
            <a:r>
              <a:rPr lang="en-US" altLang="zh-CN" sz="2400" dirty="0" smtClean="0"/>
              <a:t>……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400" dirty="0" smtClean="0"/>
              <a:t>典型任务剖面</a:t>
            </a:r>
            <a:endParaRPr lang="zh-CN" altLang="en-US" sz="2400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327546" y="3455978"/>
            <a:ext cx="1710519" cy="485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 smtClean="0"/>
              <a:t>气动设计</a:t>
            </a:r>
            <a:endParaRPr lang="zh-CN" altLang="en-US" dirty="0"/>
          </a:p>
        </p:txBody>
      </p:sp>
      <p:sp>
        <p:nvSpPr>
          <p:cNvPr id="7" name="右箭头 6"/>
          <p:cNvSpPr/>
          <p:nvPr/>
        </p:nvSpPr>
        <p:spPr>
          <a:xfrm>
            <a:off x="2081283" y="3596315"/>
            <a:ext cx="454926" cy="2047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2691736" y="3519667"/>
            <a:ext cx="6343081" cy="13656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 smtClean="0"/>
              <a:t>基本数据：纵横航向的力系</a:t>
            </a:r>
            <a:r>
              <a:rPr lang="zh-CN" altLang="en-US" sz="2400" dirty="0"/>
              <a:t>数、力矩系数</a:t>
            </a:r>
            <a:endParaRPr lang="en-US" altLang="zh-CN" sz="24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400" dirty="0" smtClean="0"/>
              <a:t>动导数：阻尼导数、交叉导数、洗流时差导数</a:t>
            </a:r>
            <a:endParaRPr lang="en-US" altLang="zh-CN" sz="24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400" dirty="0" smtClean="0"/>
              <a:t>舵面操纵效率：升降舵、副翼、方向舵</a:t>
            </a:r>
            <a:endParaRPr lang="zh-CN" altLang="en-US" sz="2400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327546" y="5140445"/>
            <a:ext cx="1710519" cy="485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 smtClean="0"/>
              <a:t>动力系统</a:t>
            </a:r>
            <a:endParaRPr lang="zh-CN" altLang="en-US" dirty="0"/>
          </a:p>
        </p:txBody>
      </p:sp>
      <p:sp>
        <p:nvSpPr>
          <p:cNvPr id="10" name="右箭头 9"/>
          <p:cNvSpPr/>
          <p:nvPr/>
        </p:nvSpPr>
        <p:spPr>
          <a:xfrm>
            <a:off x="2081283" y="5280782"/>
            <a:ext cx="454926" cy="2047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内容占位符 2"/>
          <p:cNvSpPr txBox="1">
            <a:spLocks/>
          </p:cNvSpPr>
          <p:nvPr/>
        </p:nvSpPr>
        <p:spPr>
          <a:xfrm>
            <a:off x="2691737" y="5204134"/>
            <a:ext cx="5697087" cy="13058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400" dirty="0" smtClean="0"/>
              <a:t>电机数据：功率、效率</a:t>
            </a:r>
            <a:endParaRPr lang="en-US" altLang="zh-CN" sz="24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400" dirty="0" smtClean="0"/>
              <a:t>螺旋桨数据：拉力系数、功率系数</a:t>
            </a:r>
            <a:endParaRPr lang="en-US" altLang="zh-CN" sz="24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400" dirty="0" smtClean="0"/>
              <a:t>能源数据：电池重量、能量密度</a:t>
            </a:r>
            <a:endParaRPr lang="zh-CN" altLang="en-US" sz="2400" dirty="0"/>
          </a:p>
        </p:txBody>
      </p:sp>
      <p:sp>
        <p:nvSpPr>
          <p:cNvPr id="12" name="内容占位符 2"/>
          <p:cNvSpPr txBox="1">
            <a:spLocks/>
          </p:cNvSpPr>
          <p:nvPr/>
        </p:nvSpPr>
        <p:spPr>
          <a:xfrm>
            <a:off x="326124" y="1160761"/>
            <a:ext cx="8252348" cy="485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 smtClean="0">
                <a:solidFill>
                  <a:schemeClr val="accent5"/>
                </a:solidFill>
              </a:rPr>
              <a:t>飞行动力学计算与分析的前提：</a:t>
            </a:r>
            <a:endParaRPr lang="zh-CN" alt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95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/>
        </p:nvSpPr>
        <p:spPr>
          <a:xfrm>
            <a:off x="165791" y="78133"/>
            <a:ext cx="1098058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000" dirty="0" err="1"/>
              <a:t>烧录固件</a:t>
            </a:r>
            <a:endParaRPr dirty="0"/>
          </a:p>
        </p:txBody>
      </p:sp>
      <p:sp>
        <p:nvSpPr>
          <p:cNvPr id="167" name="Shape 167"/>
          <p:cNvSpPr/>
          <p:nvPr/>
        </p:nvSpPr>
        <p:spPr>
          <a:xfrm>
            <a:off x="1310185" y="93521"/>
            <a:ext cx="7251511" cy="1057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321457" indent="-321457" defTabSz="321457">
              <a:tabLst>
                <a:tab pos="98223" algn="l"/>
                <a:tab pos="321457" algn="l"/>
              </a:tabLst>
              <a:defRPr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600" dirty="0" err="1" smtClean="0"/>
              <a:t>将飞控和电脑用</a:t>
            </a:r>
            <a:r>
              <a:rPr sz="1600" dirty="0" err="1"/>
              <a:t>usb线连接</a:t>
            </a:r>
            <a:endParaRPr sz="1600" dirty="0"/>
          </a:p>
          <a:p>
            <a:pPr marL="321457" indent="-321457" defTabSz="321457">
              <a:tabLst>
                <a:tab pos="98223" algn="l"/>
                <a:tab pos="321457" algn="l"/>
              </a:tabLst>
              <a:defRPr sz="20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600" dirty="0" err="1" smtClean="0"/>
              <a:t>不得使用电池供电</a:t>
            </a:r>
            <a:endParaRPr sz="1600" dirty="0"/>
          </a:p>
          <a:p>
            <a:pPr marL="321457" indent="-321457" defTabSz="321457">
              <a:tabLst>
                <a:tab pos="98223" algn="l"/>
                <a:tab pos="321457" algn="l"/>
              </a:tabLst>
              <a:defRPr sz="20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600" dirty="0" err="1" smtClean="0"/>
              <a:t>要安装最新的固件更新</a:t>
            </a:r>
            <a:r>
              <a:rPr sz="1600" dirty="0"/>
              <a:t>：</a:t>
            </a:r>
          </a:p>
          <a:p>
            <a:pPr marL="642915" indent="-642915" defTabSz="321457">
              <a:tabLst>
                <a:tab pos="419680" algn="l"/>
                <a:tab pos="642915" algn="l"/>
              </a:tabLst>
              <a:defRPr sz="20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600" dirty="0" err="1" smtClean="0"/>
              <a:t>首先选择顶部工具栏中的齿轮图标</a:t>
            </a:r>
            <a:r>
              <a:rPr lang="en-US" sz="1600" dirty="0" smtClean="0"/>
              <a:t>(Vehicle Setup</a:t>
            </a:r>
            <a:r>
              <a:rPr sz="1600" dirty="0" smtClean="0"/>
              <a:t>），</a:t>
            </a:r>
            <a:r>
              <a:rPr sz="1600" dirty="0" err="1"/>
              <a:t>然后选择侧栏中的固件</a:t>
            </a:r>
            <a:r>
              <a:rPr sz="1600" dirty="0"/>
              <a:t>。</a:t>
            </a:r>
          </a:p>
        </p:txBody>
      </p:sp>
      <p:pic>
        <p:nvPicPr>
          <p:cNvPr id="168" name="pasted-image.tiff"/>
          <p:cNvPicPr>
            <a:picLocks noChangeAspect="1"/>
          </p:cNvPicPr>
          <p:nvPr/>
        </p:nvPicPr>
        <p:blipFill>
          <a:blip r:embed="rId2">
            <a:extLst/>
          </a:blip>
          <a:srcRect b="55170"/>
          <a:stretch>
            <a:fillRect/>
          </a:stretch>
        </p:blipFill>
        <p:spPr>
          <a:xfrm>
            <a:off x="68336" y="1150542"/>
            <a:ext cx="8992196" cy="2077620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hape 169"/>
          <p:cNvSpPr/>
          <p:nvPr/>
        </p:nvSpPr>
        <p:spPr>
          <a:xfrm>
            <a:off x="63870" y="3229598"/>
            <a:ext cx="8820823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642915" indent="-642915" defTabSz="321457">
              <a:tabLst>
                <a:tab pos="419680" algn="l"/>
                <a:tab pos="642915" algn="l"/>
              </a:tabLst>
              <a:defRPr sz="20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600" dirty="0" err="1"/>
              <a:t>连接飞控后，选择要加载的固件（QGroundControl根据连接的硬件提供合理的选项</a:t>
            </a:r>
            <a:r>
              <a:rPr sz="1600" dirty="0"/>
              <a:t>）。</a:t>
            </a:r>
          </a:p>
          <a:p>
            <a:pPr marL="321457" indent="-321457" defTabSz="321457">
              <a:tabLst>
                <a:tab pos="98223" algn="l"/>
                <a:tab pos="321457" algn="l"/>
              </a:tabLst>
              <a:defRPr sz="20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600" dirty="0"/>
              <a:t>选择PX4 Flight Stack XXX Release选项，为您的硬件安装最新的稳定版PX4（自动检测），</a:t>
            </a:r>
            <a:r>
              <a:rPr sz="1600" dirty="0" err="1"/>
              <a:t>随后点击ok</a:t>
            </a:r>
            <a:endParaRPr sz="1600" dirty="0"/>
          </a:p>
        </p:txBody>
      </p:sp>
      <p:pic>
        <p:nvPicPr>
          <p:cNvPr id="170" name="pasted-image.tiff"/>
          <p:cNvPicPr>
            <a:picLocks noChangeAspect="1"/>
          </p:cNvPicPr>
          <p:nvPr/>
        </p:nvPicPr>
        <p:blipFill>
          <a:blip r:embed="rId3">
            <a:extLst/>
          </a:blip>
          <a:srcRect b="40626"/>
          <a:stretch>
            <a:fillRect/>
          </a:stretch>
        </p:blipFill>
        <p:spPr>
          <a:xfrm>
            <a:off x="63871" y="4041832"/>
            <a:ext cx="9001126" cy="27622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9120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59720" y="120562"/>
            <a:ext cx="1098058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000" dirty="0" err="1"/>
              <a:t>选择机型</a:t>
            </a:r>
            <a:endParaRPr sz="2000" dirty="0"/>
          </a:p>
        </p:txBody>
      </p:sp>
      <p:pic>
        <p:nvPicPr>
          <p:cNvPr id="17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8132" y="834081"/>
            <a:ext cx="8469156" cy="5975937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Shape 174"/>
          <p:cNvSpPr/>
          <p:nvPr/>
        </p:nvSpPr>
        <p:spPr>
          <a:xfrm>
            <a:off x="59720" y="517109"/>
            <a:ext cx="5850833" cy="318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000"/>
            </a:lvl1pPr>
          </a:lstStyle>
          <a:p>
            <a:r>
              <a:rPr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点击左侧Airframe，</a:t>
            </a:r>
            <a:r>
              <a:rPr sz="160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选择</a:t>
            </a:r>
            <a:r>
              <a:rPr lang="zh-CN" altLang="en-US" sz="1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对应的</a:t>
            </a:r>
            <a:r>
              <a:rPr sz="160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机型</a:t>
            </a:r>
            <a:r>
              <a:rPr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，然后点击</a:t>
            </a:r>
            <a:r>
              <a:rPr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Apply and Restart</a:t>
            </a:r>
          </a:p>
        </p:txBody>
      </p:sp>
    </p:spTree>
    <p:extLst>
      <p:ext uri="{BB962C8B-B14F-4D97-AF65-F5344CB8AC3E}">
        <p14:creationId xmlns:p14="http://schemas.microsoft.com/office/powerpoint/2010/main" val="811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/>
        </p:nvSpPr>
        <p:spPr>
          <a:xfrm>
            <a:off x="105717" y="166715"/>
            <a:ext cx="1354538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000" dirty="0" err="1"/>
              <a:t>校准磁罗盘</a:t>
            </a:r>
            <a:endParaRPr dirty="0"/>
          </a:p>
        </p:txBody>
      </p:sp>
      <p:pic>
        <p:nvPicPr>
          <p:cNvPr id="177" name="pasted-image.tiff"/>
          <p:cNvPicPr>
            <a:picLocks noChangeAspect="1"/>
          </p:cNvPicPr>
          <p:nvPr/>
        </p:nvPicPr>
        <p:blipFill>
          <a:blip r:embed="rId2">
            <a:extLst/>
          </a:blip>
          <a:srcRect b="45960"/>
          <a:stretch>
            <a:fillRect/>
          </a:stretch>
        </p:blipFill>
        <p:spPr>
          <a:xfrm>
            <a:off x="-1" y="632009"/>
            <a:ext cx="6328962" cy="2106480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Shape 178"/>
          <p:cNvSpPr/>
          <p:nvPr/>
        </p:nvSpPr>
        <p:spPr>
          <a:xfrm>
            <a:off x="6492539" y="784726"/>
            <a:ext cx="2483582" cy="995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>
              <a:defRPr sz="2000"/>
            </a:pPr>
            <a:r>
              <a:rPr dirty="0" err="1" smtClean="0"/>
              <a:t>依次点击后按照下图所示移动飞机即可完成校准</a:t>
            </a:r>
            <a:endParaRPr dirty="0"/>
          </a:p>
        </p:txBody>
      </p:sp>
      <p:pic>
        <p:nvPicPr>
          <p:cNvPr id="179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2909253"/>
            <a:ext cx="6328917" cy="3854995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hape 180"/>
          <p:cNvSpPr/>
          <p:nvPr/>
        </p:nvSpPr>
        <p:spPr>
          <a:xfrm>
            <a:off x="6601480" y="4747773"/>
            <a:ext cx="2265699" cy="995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>
              <a:defRPr sz="2000"/>
            </a:pPr>
            <a:r>
              <a:rPr dirty="0" smtClean="0"/>
              <a:t>目的是让罗盘采集到飞机周围</a:t>
            </a:r>
            <a:r>
              <a:rPr dirty="0"/>
              <a:t>360度的磁场信息</a:t>
            </a:r>
          </a:p>
        </p:txBody>
      </p:sp>
    </p:spTree>
    <p:extLst>
      <p:ext uri="{BB962C8B-B14F-4D97-AF65-F5344CB8AC3E}">
        <p14:creationId xmlns:p14="http://schemas.microsoft.com/office/powerpoint/2010/main" val="54718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100520" y="216025"/>
            <a:ext cx="1354538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000" dirty="0" err="1"/>
              <a:t>校准陀螺仪</a:t>
            </a:r>
            <a:endParaRPr sz="2000" dirty="0"/>
          </a:p>
        </p:txBody>
      </p:sp>
      <p:pic>
        <p:nvPicPr>
          <p:cNvPr id="18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700" y="759922"/>
            <a:ext cx="5857575" cy="3105735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Shape 184"/>
          <p:cNvSpPr/>
          <p:nvPr/>
        </p:nvSpPr>
        <p:spPr>
          <a:xfrm>
            <a:off x="6083658" y="1308212"/>
            <a:ext cx="2498367" cy="1611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>
              <a:defRPr sz="2000"/>
            </a:pPr>
            <a:r>
              <a:rPr dirty="0" err="1"/>
              <a:t>陀螺仪校准在罗盘校准的下一步</a:t>
            </a:r>
            <a:r>
              <a:rPr dirty="0" err="1" smtClean="0"/>
              <a:t>，如图点击后出现下图</a:t>
            </a:r>
            <a:r>
              <a:rPr dirty="0" err="1"/>
              <a:t>，只要</a:t>
            </a:r>
            <a:endParaRPr dirty="0"/>
          </a:p>
          <a:p>
            <a:pPr>
              <a:defRPr sz="2000"/>
            </a:pPr>
            <a:r>
              <a:rPr dirty="0" err="1"/>
              <a:t>让飞机水平静止等到进度条走完即可</a:t>
            </a:r>
            <a:endParaRPr dirty="0"/>
          </a:p>
        </p:txBody>
      </p:sp>
      <p:pic>
        <p:nvPicPr>
          <p:cNvPr id="185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700" y="3960637"/>
            <a:ext cx="5857575" cy="235158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75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/>
        </p:nvSpPr>
        <p:spPr>
          <a:xfrm>
            <a:off x="88285" y="152383"/>
            <a:ext cx="1611018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000" dirty="0" err="1"/>
              <a:t>校准加速度计</a:t>
            </a:r>
            <a:endParaRPr sz="2000" dirty="0"/>
          </a:p>
        </p:txBody>
      </p:sp>
      <p:pic>
        <p:nvPicPr>
          <p:cNvPr id="188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5444" y="629302"/>
            <a:ext cx="6087533" cy="2523649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Shape 189"/>
          <p:cNvSpPr/>
          <p:nvPr/>
        </p:nvSpPr>
        <p:spPr>
          <a:xfrm>
            <a:off x="6722240" y="3247245"/>
            <a:ext cx="2112198" cy="314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>
              <a:defRPr sz="2000"/>
            </a:pPr>
            <a:r>
              <a:rPr dirty="0" err="1"/>
              <a:t>按照图示按照屏幕上的</a:t>
            </a:r>
            <a:r>
              <a:rPr i="1" dirty="0" err="1">
                <a:latin typeface="Helvetica"/>
                <a:ea typeface="Helvetica"/>
                <a:cs typeface="Helvetica"/>
                <a:sym typeface="Helvetica"/>
              </a:rPr>
              <a:t>图示</a:t>
            </a:r>
            <a:r>
              <a:rPr dirty="0" err="1"/>
              <a:t>引导，将机体翻转到指定位置</a:t>
            </a:r>
            <a:r>
              <a:rPr dirty="0"/>
              <a:t>。 </a:t>
            </a:r>
            <a:r>
              <a:rPr dirty="0" err="1"/>
              <a:t>看到</a:t>
            </a:r>
            <a:r>
              <a:rPr dirty="0"/>
              <a:t> (</a:t>
            </a:r>
            <a:r>
              <a:rPr dirty="0" err="1"/>
              <a:t>图示位置变成黄色</a:t>
            </a:r>
            <a:r>
              <a:rPr dirty="0"/>
              <a:t>) </a:t>
            </a:r>
            <a:r>
              <a:rPr dirty="0" err="1"/>
              <a:t>的提示，握紧机体并保持静止</a:t>
            </a:r>
            <a:r>
              <a:rPr dirty="0"/>
              <a:t>。 </a:t>
            </a:r>
            <a:r>
              <a:rPr dirty="0" err="1"/>
              <a:t>该位置标定完成后，屏幕上的相应图示将变成绿色</a:t>
            </a:r>
            <a:endParaRPr dirty="0"/>
          </a:p>
        </p:txBody>
      </p:sp>
      <p:sp>
        <p:nvSpPr>
          <p:cNvPr id="190" name="Shape 190"/>
          <p:cNvSpPr/>
          <p:nvPr/>
        </p:nvSpPr>
        <p:spPr>
          <a:xfrm>
            <a:off x="6831777" y="1950627"/>
            <a:ext cx="1826447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000"/>
            </a:lvl1pPr>
          </a:lstStyle>
          <a:p>
            <a:r>
              <a:rPr sz="1800" dirty="0" err="1"/>
              <a:t>按照框图点击</a:t>
            </a:r>
            <a:endParaRPr sz="1800" dirty="0"/>
          </a:p>
        </p:txBody>
      </p:sp>
      <p:pic>
        <p:nvPicPr>
          <p:cNvPr id="191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5444" y="2849552"/>
            <a:ext cx="6087533" cy="385895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3419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/>
        </p:nvSpPr>
        <p:spPr>
          <a:xfrm>
            <a:off x="100520" y="199592"/>
            <a:ext cx="1226298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dirty="0" err="1"/>
              <a:t>校准空速计</a:t>
            </a:r>
            <a:endParaRPr dirty="0"/>
          </a:p>
        </p:txBody>
      </p:sp>
      <p:pic>
        <p:nvPicPr>
          <p:cNvPr id="194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212937"/>
            <a:ext cx="9144001" cy="3273778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Shape 195"/>
          <p:cNvSpPr/>
          <p:nvPr/>
        </p:nvSpPr>
        <p:spPr>
          <a:xfrm>
            <a:off x="1847709" y="4871496"/>
            <a:ext cx="4175823" cy="995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000"/>
            </a:pPr>
            <a:r>
              <a:rPr dirty="0" err="1"/>
              <a:t>如图所示点击空速计框图</a:t>
            </a:r>
            <a:r>
              <a:rPr dirty="0"/>
              <a:t>。</a:t>
            </a:r>
          </a:p>
          <a:p>
            <a:pPr>
              <a:defRPr sz="2000"/>
            </a:pPr>
            <a:r>
              <a:rPr dirty="0" err="1"/>
              <a:t>用手堵住动压管口，然后点击ok</a:t>
            </a:r>
            <a:endParaRPr dirty="0"/>
          </a:p>
          <a:p>
            <a:pPr>
              <a:defRPr sz="2000"/>
            </a:pPr>
            <a:r>
              <a:rPr dirty="0" err="1"/>
              <a:t>随后向动压管口吹气，即可完成校准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88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89913" y="131169"/>
            <a:ext cx="1354538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000" dirty="0" err="1"/>
              <a:t>校准水平面</a:t>
            </a:r>
            <a:endParaRPr sz="2000" dirty="0"/>
          </a:p>
        </p:txBody>
      </p:sp>
      <p:pic>
        <p:nvPicPr>
          <p:cNvPr id="198" name="pasted-image.tiff"/>
          <p:cNvPicPr>
            <a:picLocks noChangeAspect="1"/>
          </p:cNvPicPr>
          <p:nvPr/>
        </p:nvPicPr>
        <p:blipFill>
          <a:blip r:embed="rId2">
            <a:extLst/>
          </a:blip>
          <a:srcRect b="38330"/>
          <a:stretch>
            <a:fillRect/>
          </a:stretch>
        </p:blipFill>
        <p:spPr>
          <a:xfrm>
            <a:off x="-10608" y="603864"/>
            <a:ext cx="9165215" cy="3484479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Shape 199"/>
          <p:cNvSpPr/>
          <p:nvPr/>
        </p:nvSpPr>
        <p:spPr>
          <a:xfrm>
            <a:off x="830342" y="4412560"/>
            <a:ext cx="7253589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000"/>
            </a:pPr>
            <a:r>
              <a:rPr dirty="0" err="1"/>
              <a:t>把飞机放水平（这就是飞控认为飞机平飞的时候应该有的姿态</a:t>
            </a:r>
            <a:r>
              <a:rPr dirty="0"/>
              <a:t>）</a:t>
            </a:r>
          </a:p>
          <a:p>
            <a:pPr>
              <a:defRPr sz="2000"/>
            </a:pPr>
            <a:r>
              <a:rPr dirty="0" err="1"/>
              <a:t>如图所示点击框图，静待校准结束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854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>
            <a:off x="42601" y="162990"/>
            <a:ext cx="2123979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000" dirty="0" err="1"/>
              <a:t>设置遥控信号映射</a:t>
            </a:r>
            <a:endParaRPr sz="2000" dirty="0"/>
          </a:p>
        </p:txBody>
      </p:sp>
      <p:pic>
        <p:nvPicPr>
          <p:cNvPr id="202" name="pasted-image.tiff"/>
          <p:cNvPicPr>
            <a:picLocks noChangeAspect="1"/>
          </p:cNvPicPr>
          <p:nvPr/>
        </p:nvPicPr>
        <p:blipFill>
          <a:blip r:embed="rId2">
            <a:extLst/>
          </a:blip>
          <a:srcRect b="45841"/>
          <a:stretch>
            <a:fillRect/>
          </a:stretch>
        </p:blipFill>
        <p:spPr>
          <a:xfrm>
            <a:off x="10" y="993345"/>
            <a:ext cx="7042184" cy="20034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3070499"/>
            <a:ext cx="7042194" cy="2543164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Shape 204"/>
          <p:cNvSpPr/>
          <p:nvPr/>
        </p:nvSpPr>
        <p:spPr>
          <a:xfrm>
            <a:off x="7078100" y="1617350"/>
            <a:ext cx="2047035" cy="504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000"/>
            </a:pPr>
            <a:r>
              <a:rPr sz="1406"/>
              <a:t>在保证接收机对频且绿灯</a:t>
            </a:r>
          </a:p>
          <a:p>
            <a:pPr>
              <a:defRPr sz="2000"/>
            </a:pPr>
            <a:r>
              <a:rPr sz="1406"/>
              <a:t>亮后，按照框图点击</a:t>
            </a:r>
          </a:p>
        </p:txBody>
      </p:sp>
      <p:sp>
        <p:nvSpPr>
          <p:cNvPr id="205" name="Shape 205"/>
          <p:cNvSpPr/>
          <p:nvPr/>
        </p:nvSpPr>
        <p:spPr>
          <a:xfrm>
            <a:off x="7065205" y="3220450"/>
            <a:ext cx="2164055" cy="591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sz="1600">
                <a:solidFill>
                  <a:srgbClr val="2C3E5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125" dirty="0" err="1"/>
              <a:t>设置和遥控相匹配的摇杆模式</a:t>
            </a:r>
            <a:endParaRPr sz="1125" dirty="0"/>
          </a:p>
          <a:p>
            <a:pPr defTabSz="321457">
              <a:defRPr sz="1600">
                <a:solidFill>
                  <a:srgbClr val="2C3E5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125" dirty="0"/>
              <a:t>（</a:t>
            </a:r>
            <a:r>
              <a:rPr sz="1125" dirty="0" err="1"/>
              <a:t>这个确保在下面的校准中</a:t>
            </a:r>
            <a:endParaRPr sz="1125" dirty="0"/>
          </a:p>
          <a:p>
            <a:pPr defTabSz="321457">
              <a:defRPr sz="1600">
                <a:solidFill>
                  <a:srgbClr val="2C3E5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125" dirty="0"/>
              <a:t> </a:t>
            </a:r>
            <a:r>
              <a:rPr sz="1125" i="1" dirty="0" err="1"/>
              <a:t>地面站</a:t>
            </a:r>
            <a:r>
              <a:rPr sz="1125" dirty="0" err="1"/>
              <a:t>能准确显示摇杆的位置</a:t>
            </a:r>
            <a:r>
              <a:rPr sz="1125" dirty="0"/>
              <a:t>）</a:t>
            </a:r>
          </a:p>
        </p:txBody>
      </p:sp>
      <p:sp>
        <p:nvSpPr>
          <p:cNvPr id="206" name="Shape 206"/>
          <p:cNvSpPr/>
          <p:nvPr/>
        </p:nvSpPr>
        <p:spPr>
          <a:xfrm>
            <a:off x="106416" y="5912397"/>
            <a:ext cx="9193864" cy="721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marL="321457" indent="-321457" defTabSz="321457">
              <a:tabLst>
                <a:tab pos="98223" algn="l"/>
                <a:tab pos="321457" algn="l"/>
              </a:tabLst>
              <a:defRPr sz="1600">
                <a:solidFill>
                  <a:srgbClr val="2C3E5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125" dirty="0"/>
              <a:t>	</a:t>
            </a:r>
            <a:r>
              <a:rPr sz="1406" dirty="0"/>
              <a:t>1	</a:t>
            </a:r>
            <a:r>
              <a:rPr sz="1406" dirty="0" err="1"/>
              <a:t>点击next后按照文字（在遥控器的图上）提示移动摇杆的位置</a:t>
            </a:r>
            <a:r>
              <a:rPr sz="1406" dirty="0"/>
              <a:t>。 </a:t>
            </a:r>
            <a:r>
              <a:rPr sz="1406" dirty="0" err="1"/>
              <a:t>当摇杆到达位置，点击next</a:t>
            </a:r>
            <a:r>
              <a:rPr sz="1406" dirty="0"/>
              <a:t>。 </a:t>
            </a:r>
            <a:r>
              <a:rPr sz="1406" dirty="0" err="1"/>
              <a:t>重复上述步骤</a:t>
            </a:r>
            <a:r>
              <a:rPr sz="1406" dirty="0"/>
              <a:t>。</a:t>
            </a:r>
          </a:p>
          <a:p>
            <a:pPr marL="321457" indent="-321457" defTabSz="321457">
              <a:tabLst>
                <a:tab pos="98223" algn="l"/>
                <a:tab pos="321457" algn="l"/>
              </a:tabLst>
              <a:defRPr sz="2000">
                <a:solidFill>
                  <a:srgbClr val="2C3E5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406" dirty="0"/>
              <a:t>	2	</a:t>
            </a:r>
            <a:r>
              <a:rPr sz="1406" dirty="0" err="1"/>
              <a:t>当出现提示，移动所有开关和旋钮到最大行程，</a:t>
            </a:r>
            <a:r>
              <a:rPr sz="1406" i="1" dirty="0" err="1"/>
              <a:t>在通道监视器</a:t>
            </a:r>
            <a:r>
              <a:rPr sz="1406" dirty="0" err="1"/>
              <a:t>上看到指示条的移动</a:t>
            </a:r>
            <a:r>
              <a:rPr sz="1406" dirty="0"/>
              <a:t>）。</a:t>
            </a:r>
          </a:p>
          <a:p>
            <a:pPr marL="321457" indent="-321457" defTabSz="321457">
              <a:tabLst>
                <a:tab pos="98223" algn="l"/>
                <a:tab pos="321457" algn="l"/>
              </a:tabLst>
              <a:defRPr sz="2000">
                <a:solidFill>
                  <a:srgbClr val="2C3E5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406" dirty="0"/>
              <a:t>	3	</a:t>
            </a:r>
            <a:r>
              <a:rPr sz="1406" dirty="0" err="1"/>
              <a:t>点击</a:t>
            </a:r>
            <a:r>
              <a:rPr sz="1406" dirty="0"/>
              <a:t> next </a:t>
            </a:r>
            <a:r>
              <a:rPr sz="1406" dirty="0" err="1"/>
              <a:t>保存设置</a:t>
            </a:r>
            <a:r>
              <a:rPr sz="1406" dirty="0"/>
              <a:t>。</a:t>
            </a:r>
          </a:p>
        </p:txBody>
      </p:sp>
      <p:sp>
        <p:nvSpPr>
          <p:cNvPr id="207" name="Shape 207"/>
          <p:cNvSpPr/>
          <p:nvPr/>
        </p:nvSpPr>
        <p:spPr>
          <a:xfrm flipH="1">
            <a:off x="837318" y="4626845"/>
            <a:ext cx="1" cy="1203502"/>
          </a:xfrm>
          <a:prstGeom prst="line">
            <a:avLst/>
          </a:prstGeom>
          <a:ln w="25400">
            <a:solidFill>
              <a:schemeClr val="accent2">
                <a:hueOff val="-2473793"/>
                <a:satOff val="-50209"/>
                <a:lumOff val="23543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08" name="Shape 208"/>
          <p:cNvSpPr/>
          <p:nvPr/>
        </p:nvSpPr>
        <p:spPr>
          <a:xfrm>
            <a:off x="6346836" y="3420966"/>
            <a:ext cx="686810" cy="1"/>
          </a:xfrm>
          <a:prstGeom prst="line">
            <a:avLst/>
          </a:prstGeom>
          <a:ln w="25400">
            <a:solidFill>
              <a:schemeClr val="accent2">
                <a:hueOff val="-2473793"/>
                <a:satOff val="-50209"/>
                <a:lumOff val="23543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</p:spTree>
    <p:extLst>
      <p:ext uri="{BB962C8B-B14F-4D97-AF65-F5344CB8AC3E}">
        <p14:creationId xmlns:p14="http://schemas.microsoft.com/office/powerpoint/2010/main" val="342952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/>
        </p:nvSpPr>
        <p:spPr>
          <a:xfrm>
            <a:off x="35250" y="109955"/>
            <a:ext cx="1611018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000"/>
              <a:t>设置飞行模式</a:t>
            </a:r>
          </a:p>
        </p:txBody>
      </p:sp>
      <p:pic>
        <p:nvPicPr>
          <p:cNvPr id="211" name="pasted-image.tiff"/>
          <p:cNvPicPr>
            <a:picLocks noChangeAspect="1"/>
          </p:cNvPicPr>
          <p:nvPr/>
        </p:nvPicPr>
        <p:blipFill>
          <a:blip r:embed="rId2">
            <a:extLst/>
          </a:blip>
          <a:srcRect b="38699"/>
          <a:stretch>
            <a:fillRect/>
          </a:stretch>
        </p:blipFill>
        <p:spPr>
          <a:xfrm>
            <a:off x="290644" y="510437"/>
            <a:ext cx="8562820" cy="4679300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Shape 212"/>
          <p:cNvSpPr/>
          <p:nvPr/>
        </p:nvSpPr>
        <p:spPr>
          <a:xfrm>
            <a:off x="1122881" y="5370538"/>
            <a:ext cx="7133236" cy="995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000"/>
            </a:pPr>
            <a:r>
              <a:rPr dirty="0" err="1"/>
              <a:t>点击FightModes，在Fight</a:t>
            </a:r>
            <a:r>
              <a:rPr dirty="0"/>
              <a:t> Mode </a:t>
            </a:r>
            <a:r>
              <a:rPr dirty="0" err="1"/>
              <a:t>Setting框下选择需要的飞行模式</a:t>
            </a:r>
            <a:endParaRPr dirty="0"/>
          </a:p>
          <a:p>
            <a:pPr>
              <a:defRPr sz="2000"/>
            </a:pPr>
            <a:r>
              <a:rPr dirty="0"/>
              <a:t>一般mode1是Manual；mode4是Stabilized；mode6是Mission</a:t>
            </a:r>
          </a:p>
          <a:p>
            <a:pPr>
              <a:defRPr sz="2000"/>
            </a:pPr>
            <a:r>
              <a:rPr dirty="0" err="1"/>
              <a:t>要保证平时遥控器上对应设置通道的摇杆打到Manual模式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969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/>
        </p:nvSpPr>
        <p:spPr>
          <a:xfrm>
            <a:off x="608589" y="335218"/>
            <a:ext cx="3977051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000" dirty="0" err="1">
                <a:solidFill>
                  <a:schemeClr val="accent5"/>
                </a:solidFill>
              </a:rPr>
              <a:t>至此</a:t>
            </a:r>
            <a:r>
              <a:rPr sz="2000" dirty="0">
                <a:solidFill>
                  <a:schemeClr val="accent5"/>
                </a:solidFill>
              </a:rPr>
              <a:t> </a:t>
            </a:r>
            <a:r>
              <a:rPr sz="2000" dirty="0" err="1">
                <a:solidFill>
                  <a:schemeClr val="accent5"/>
                </a:solidFill>
              </a:rPr>
              <a:t>飞控设置完成，可以安全解锁</a:t>
            </a:r>
            <a:endParaRPr sz="2000" dirty="0">
              <a:solidFill>
                <a:schemeClr val="accent5"/>
              </a:solidFill>
            </a:endParaRPr>
          </a:p>
        </p:txBody>
      </p:sp>
      <p:sp>
        <p:nvSpPr>
          <p:cNvPr id="3" name="Shape 214"/>
          <p:cNvSpPr/>
          <p:nvPr/>
        </p:nvSpPr>
        <p:spPr>
          <a:xfrm>
            <a:off x="575251" y="957025"/>
            <a:ext cx="8112798" cy="3765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/>
              <a:t>还需要完成的工作：</a:t>
            </a:r>
            <a:endParaRPr lang="en-US" altLang="zh-CN" sz="20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检查舵面的偏转方向是否正确</a:t>
            </a:r>
            <a:endParaRPr lang="en-US" altLang="zh-CN" sz="20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根据飞行性能设置无人机的巡航速度、最大最小速度</a:t>
            </a:r>
            <a:endParaRPr lang="en-US" altLang="zh-CN" sz="20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根据飞行性能</a:t>
            </a:r>
            <a:r>
              <a:rPr lang="zh-CN" altLang="en-US" sz="2000" dirty="0" smtClean="0"/>
              <a:t>设置无人机的最大俯仰角、滚转角、角速度等</a:t>
            </a:r>
            <a:endParaRPr lang="en-US" altLang="zh-CN" sz="20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根据控制律设计结果装订控制律参数</a:t>
            </a:r>
            <a:endParaRPr lang="en-US" altLang="zh-CN" sz="20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确认已移除螺旋桨，飞控解锁，晃动机体，检查控制律逻辑是否正常</a:t>
            </a:r>
            <a:endParaRPr lang="en-US" altLang="zh-CN" sz="20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rgbClr val="FF0000"/>
                </a:solidFill>
              </a:rPr>
              <a:t>进入半物理仿真模式，详细评估飞行控制律的准确性</a:t>
            </a:r>
            <a:endParaRPr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9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3940" y="1511732"/>
            <a:ext cx="8170460" cy="225505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zh-CN" altLang="en-US" dirty="0" smtClean="0"/>
              <a:t>状态误差</a:t>
            </a:r>
            <a:endParaRPr lang="en-US" altLang="zh-CN" dirty="0"/>
          </a:p>
          <a:p>
            <a:pPr lvl="1"/>
            <a:r>
              <a:rPr lang="zh-CN" altLang="en-US" dirty="0" smtClean="0"/>
              <a:t>实际外形、重量、重心、挂载与理想条件有偏差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气动弹性变形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实际飞行环境与标准大气有偏差（温度等）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重量、转动惯量、气动、动力、能源的修正</a:t>
            </a:r>
            <a:endParaRPr lang="zh-CN" altLang="en-US" dirty="0"/>
          </a:p>
        </p:txBody>
      </p:sp>
      <p:sp>
        <p:nvSpPr>
          <p:cNvPr id="12" name="内容占位符 2"/>
          <p:cNvSpPr txBox="1">
            <a:spLocks/>
          </p:cNvSpPr>
          <p:nvPr/>
        </p:nvSpPr>
        <p:spPr>
          <a:xfrm>
            <a:off x="245658" y="633048"/>
            <a:ext cx="8252348" cy="485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 smtClean="0">
                <a:solidFill>
                  <a:schemeClr val="accent5"/>
                </a:solidFill>
              </a:rPr>
              <a:t>严谨情况下，要考虑原始数据的误差修正：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363940" y="4150972"/>
            <a:ext cx="8170460" cy="17091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lang="zh-CN" altLang="en-US" dirty="0" smtClean="0"/>
              <a:t>计算、实验误差</a:t>
            </a:r>
          </a:p>
          <a:p>
            <a:pPr lvl="1"/>
            <a:r>
              <a:rPr lang="zh-CN" altLang="en-US" dirty="0" smtClean="0"/>
              <a:t>计算模型简化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计算方法的局限性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实验仪器、方法</a:t>
            </a:r>
            <a:r>
              <a:rPr lang="zh-CN" altLang="en-US" dirty="0"/>
              <a:t>的</a:t>
            </a:r>
            <a:r>
              <a:rPr lang="zh-CN" altLang="en-US" dirty="0" smtClean="0"/>
              <a:t>局限性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218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6570" y="660336"/>
            <a:ext cx="4953447" cy="3490346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/>
          <p:nvPr/>
        </p:nvSpPr>
        <p:spPr>
          <a:xfrm>
            <a:off x="159246" y="179387"/>
            <a:ext cx="2380460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dirty="0" err="1"/>
              <a:t>飞行姿态响应参数调整</a:t>
            </a:r>
            <a:endParaRPr dirty="0"/>
          </a:p>
        </p:txBody>
      </p:sp>
      <p:sp>
        <p:nvSpPr>
          <p:cNvPr id="218" name="Shape 218"/>
          <p:cNvSpPr/>
          <p:nvPr/>
        </p:nvSpPr>
        <p:spPr>
          <a:xfrm>
            <a:off x="6143537" y="1756291"/>
            <a:ext cx="2724528" cy="504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000"/>
            </a:pPr>
            <a:r>
              <a:rPr sz="1406"/>
              <a:t>Pitch轴外环P 以时间常数形式给出</a:t>
            </a:r>
          </a:p>
          <a:p>
            <a:pPr>
              <a:defRPr sz="2000"/>
            </a:pPr>
            <a:r>
              <a:rPr sz="1406"/>
              <a:t>（姿态角）</a:t>
            </a:r>
          </a:p>
        </p:txBody>
      </p:sp>
      <p:sp>
        <p:nvSpPr>
          <p:cNvPr id="219" name="Shape 219"/>
          <p:cNvSpPr/>
          <p:nvPr/>
        </p:nvSpPr>
        <p:spPr>
          <a:xfrm>
            <a:off x="6867913" y="1275681"/>
            <a:ext cx="1328890" cy="504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000"/>
            </a:pPr>
            <a:r>
              <a:rPr sz="1406"/>
              <a:t>Pitch轴内环P</a:t>
            </a:r>
          </a:p>
          <a:p>
            <a:pPr>
              <a:defRPr sz="2000"/>
            </a:pPr>
            <a:r>
              <a:rPr sz="1406"/>
              <a:t>（姿态角速度）</a:t>
            </a:r>
          </a:p>
        </p:txBody>
      </p:sp>
      <p:sp>
        <p:nvSpPr>
          <p:cNvPr id="220" name="Shape 220"/>
          <p:cNvSpPr/>
          <p:nvPr/>
        </p:nvSpPr>
        <p:spPr>
          <a:xfrm>
            <a:off x="6990146" y="629741"/>
            <a:ext cx="1328890" cy="504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000"/>
            </a:pPr>
            <a:r>
              <a:rPr sz="1406"/>
              <a:t>Pitch轴内环I</a:t>
            </a:r>
          </a:p>
          <a:p>
            <a:pPr>
              <a:defRPr sz="2000"/>
            </a:pPr>
            <a:r>
              <a:rPr sz="1406"/>
              <a:t>（姿态角速度）</a:t>
            </a:r>
          </a:p>
        </p:txBody>
      </p:sp>
      <p:sp>
        <p:nvSpPr>
          <p:cNvPr id="221" name="Shape 221"/>
          <p:cNvSpPr/>
          <p:nvPr/>
        </p:nvSpPr>
        <p:spPr>
          <a:xfrm>
            <a:off x="6193187" y="3491021"/>
            <a:ext cx="2631619" cy="504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000"/>
            </a:pPr>
            <a:r>
              <a:rPr sz="1406"/>
              <a:t>Roll轴外环P 以时间常数形式给出</a:t>
            </a:r>
          </a:p>
          <a:p>
            <a:pPr>
              <a:defRPr sz="2000"/>
            </a:pPr>
            <a:r>
              <a:rPr sz="1406"/>
              <a:t>（姿态角）</a:t>
            </a:r>
          </a:p>
        </p:txBody>
      </p:sp>
      <p:sp>
        <p:nvSpPr>
          <p:cNvPr id="222" name="Shape 222"/>
          <p:cNvSpPr/>
          <p:nvPr/>
        </p:nvSpPr>
        <p:spPr>
          <a:xfrm>
            <a:off x="6867913" y="2989997"/>
            <a:ext cx="1328890" cy="504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000"/>
            </a:pPr>
            <a:r>
              <a:rPr sz="1406"/>
              <a:t>Roll轴内环P</a:t>
            </a:r>
          </a:p>
          <a:p>
            <a:pPr>
              <a:defRPr sz="2000"/>
            </a:pPr>
            <a:r>
              <a:rPr sz="1406"/>
              <a:t>（姿态角速度）</a:t>
            </a:r>
          </a:p>
        </p:txBody>
      </p:sp>
      <p:sp>
        <p:nvSpPr>
          <p:cNvPr id="223" name="Shape 223"/>
          <p:cNvSpPr/>
          <p:nvPr/>
        </p:nvSpPr>
        <p:spPr>
          <a:xfrm>
            <a:off x="6892738" y="2321727"/>
            <a:ext cx="1328890" cy="504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000"/>
            </a:pPr>
            <a:r>
              <a:rPr sz="1406"/>
              <a:t>Roll轴内环I</a:t>
            </a:r>
          </a:p>
          <a:p>
            <a:pPr>
              <a:defRPr sz="2000"/>
            </a:pPr>
            <a:r>
              <a:rPr sz="1406"/>
              <a:t>（姿态角速度）</a:t>
            </a:r>
          </a:p>
        </p:txBody>
      </p:sp>
      <p:sp>
        <p:nvSpPr>
          <p:cNvPr id="224" name="Shape 224"/>
          <p:cNvSpPr/>
          <p:nvPr/>
        </p:nvSpPr>
        <p:spPr>
          <a:xfrm flipV="1">
            <a:off x="4421826" y="858766"/>
            <a:ext cx="2567296" cy="770155"/>
          </a:xfrm>
          <a:prstGeom prst="line">
            <a:avLst/>
          </a:prstGeom>
          <a:ln w="12700">
            <a:solidFill>
              <a:srgbClr val="1A931F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25" name="Shape 225"/>
          <p:cNvSpPr/>
          <p:nvPr/>
        </p:nvSpPr>
        <p:spPr>
          <a:xfrm flipV="1">
            <a:off x="4576097" y="1435202"/>
            <a:ext cx="2258338" cy="484649"/>
          </a:xfrm>
          <a:prstGeom prst="line">
            <a:avLst/>
          </a:prstGeom>
          <a:ln w="12700">
            <a:solidFill>
              <a:srgbClr val="1A931F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26" name="Shape 226"/>
          <p:cNvSpPr/>
          <p:nvPr/>
        </p:nvSpPr>
        <p:spPr>
          <a:xfrm flipV="1">
            <a:off x="4708574" y="2181509"/>
            <a:ext cx="2174537" cy="278050"/>
          </a:xfrm>
          <a:prstGeom prst="line">
            <a:avLst/>
          </a:prstGeom>
          <a:ln w="12700">
            <a:solidFill>
              <a:srgbClr val="1A931F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27" name="Shape 227"/>
          <p:cNvSpPr/>
          <p:nvPr/>
        </p:nvSpPr>
        <p:spPr>
          <a:xfrm flipV="1">
            <a:off x="4560440" y="2620492"/>
            <a:ext cx="2471090" cy="455041"/>
          </a:xfrm>
          <a:prstGeom prst="line">
            <a:avLst/>
          </a:prstGeom>
          <a:ln w="12700">
            <a:solidFill>
              <a:srgbClr val="1A931F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28" name="Shape 228"/>
          <p:cNvSpPr/>
          <p:nvPr/>
        </p:nvSpPr>
        <p:spPr>
          <a:xfrm flipV="1">
            <a:off x="4637153" y="3040562"/>
            <a:ext cx="2317451" cy="250883"/>
          </a:xfrm>
          <a:prstGeom prst="line">
            <a:avLst/>
          </a:prstGeom>
          <a:ln w="12700">
            <a:solidFill>
              <a:srgbClr val="1A931F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29" name="Shape 229"/>
          <p:cNvSpPr/>
          <p:nvPr/>
        </p:nvSpPr>
        <p:spPr>
          <a:xfrm>
            <a:off x="4648320" y="3786883"/>
            <a:ext cx="2113025" cy="1"/>
          </a:xfrm>
          <a:prstGeom prst="line">
            <a:avLst/>
          </a:prstGeom>
          <a:ln w="12700">
            <a:solidFill>
              <a:srgbClr val="1A931F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30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b="40021"/>
          <a:stretch>
            <a:fillRect/>
          </a:stretch>
        </p:blipFill>
        <p:spPr>
          <a:xfrm>
            <a:off x="2640418" y="4496525"/>
            <a:ext cx="4811153" cy="1254635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Shape 231"/>
          <p:cNvSpPr/>
          <p:nvPr/>
        </p:nvSpPr>
        <p:spPr>
          <a:xfrm>
            <a:off x="4782461" y="5699626"/>
            <a:ext cx="520976" cy="180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000"/>
            </a:lvl1pPr>
          </a:lstStyle>
          <a:p>
            <a:r>
              <a:rPr sz="703"/>
              <a:t>控制流程图</a:t>
            </a:r>
          </a:p>
        </p:txBody>
      </p:sp>
      <p:sp>
        <p:nvSpPr>
          <p:cNvPr id="232" name="Shape 232"/>
          <p:cNvSpPr/>
          <p:nvPr/>
        </p:nvSpPr>
        <p:spPr>
          <a:xfrm>
            <a:off x="3168375" y="2933438"/>
            <a:ext cx="2613443" cy="1627564"/>
          </a:xfrm>
          <a:prstGeom prst="line">
            <a:avLst/>
          </a:prstGeom>
          <a:ln w="25400">
            <a:solidFill>
              <a:schemeClr val="accent6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33" name="Shape 233"/>
          <p:cNvSpPr/>
          <p:nvPr/>
        </p:nvSpPr>
        <p:spPr>
          <a:xfrm>
            <a:off x="2992794" y="3778903"/>
            <a:ext cx="764033" cy="1152195"/>
          </a:xfrm>
          <a:prstGeom prst="line">
            <a:avLst/>
          </a:prstGeom>
          <a:ln w="25400">
            <a:solidFill>
              <a:schemeClr val="accent6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34" name="Shape 234"/>
          <p:cNvSpPr/>
          <p:nvPr/>
        </p:nvSpPr>
        <p:spPr>
          <a:xfrm>
            <a:off x="3063466" y="3062598"/>
            <a:ext cx="2957742" cy="2037731"/>
          </a:xfrm>
          <a:prstGeom prst="line">
            <a:avLst/>
          </a:prstGeom>
          <a:ln w="25400">
            <a:solidFill>
              <a:schemeClr val="accent6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35" name="Shape 235"/>
          <p:cNvSpPr/>
          <p:nvPr/>
        </p:nvSpPr>
        <p:spPr>
          <a:xfrm>
            <a:off x="3157543" y="3345092"/>
            <a:ext cx="2833746" cy="1805875"/>
          </a:xfrm>
          <a:prstGeom prst="line">
            <a:avLst/>
          </a:prstGeom>
          <a:ln w="25400">
            <a:solidFill>
              <a:schemeClr val="accent6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236" name="屏幕快照 2021-09-17 下午4.05.2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7063" y="6096990"/>
            <a:ext cx="2438300" cy="32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屏幕快照 2021-09-17 下午4.05.3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52678" y="5940569"/>
            <a:ext cx="4753841" cy="5715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25771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2"/>
              <p:cNvSpPr>
                <a:spLocks noChangeArrowheads="1"/>
              </p:cNvSpPr>
              <p:nvPr/>
            </p:nvSpPr>
            <p:spPr bwMode="auto">
              <a:xfrm>
                <a:off x="864360" y="1947307"/>
                <a:ext cx="7064990" cy="27131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0" i="0" u="none" strike="noStrike" cap="none" normalizeH="0" baseline="0" dirty="0" smtClean="0">
                    <a:ln>
                      <a:noFill/>
                    </a:ln>
                    <a:solidFill>
                      <a:schemeClr val="accent5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       参考其它计算方法，以及以往使用这些数据的经验，</a:t>
                </a:r>
                <a:r>
                  <a:rPr kumimoji="0" lang="zh-CN" altLang="zh-CN" sz="2000" b="0" i="0" u="none" strike="noStrike" cap="none" normalizeH="0" baseline="0" dirty="0" smtClean="0">
                    <a:ln>
                      <a:noFill/>
                    </a:ln>
                    <a:solidFill>
                      <a:schemeClr val="accent5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数据修正建议</a:t>
                </a:r>
                <a:r>
                  <a:rPr kumimoji="0" lang="zh-CN" altLang="en-US" sz="2000" b="0" i="0" u="none" strike="noStrike" cap="none" normalizeH="0" baseline="0" dirty="0" smtClean="0">
                    <a:ln>
                      <a:noFill/>
                    </a:ln>
                    <a:solidFill>
                      <a:schemeClr val="accent5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如下</a:t>
                </a:r>
                <a:r>
                  <a:rPr kumimoji="0" lang="zh-CN" altLang="zh-CN" sz="2000" b="0" i="0" u="none" strike="noStrike" cap="none" normalizeH="0" baseline="0" dirty="0" smtClean="0">
                    <a:ln>
                      <a:noFill/>
                    </a:ln>
                    <a:solidFill>
                      <a:schemeClr val="accent5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endParaRPr kumimoji="0" lang="en-US" altLang="zh-CN" sz="2000" b="0" i="0" u="none" strike="noStrike" cap="none" normalizeH="0" baseline="0" dirty="0" smtClean="0">
                  <a:ln>
                    <a:noFill/>
                  </a:ln>
                  <a:solidFill>
                    <a:schemeClr val="accent5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lvl="0" indent="-285750" defTabSz="9144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  <m:acc>
                          <m:accPr>
                            <m:chr m:val="̇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r>
                      <a:rPr lang="zh-CN" altLang="en-US" sz="2000">
                        <a:latin typeface="Cambria Math" panose="02040503050406030204" pitchFamily="18" charset="0"/>
                      </a:rPr>
                      <m:t>=0.3</m:t>
                    </m:r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𝑚𝑞</m:t>
                        </m:r>
                      </m:sub>
                    </m:sSub>
                  </m:oMath>
                </a14:m>
                <a:r>
                  <a:rPr kumimoji="0" lang="zh-CN" altLang="en-US" sz="2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；</a:t>
                </a:r>
                <a:r>
                  <a:rPr kumimoji="0" lang="en-US" altLang="zh-CN" sz="2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 (</a:t>
                </a:r>
                <a:r>
                  <a:rPr kumimoji="0" lang="zh-CN" altLang="en-US" sz="2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原计算方法无法计算该值</a:t>
                </a:r>
                <a:r>
                  <a:rPr kumimoji="0" lang="en-US" altLang="zh-CN" sz="2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)</a:t>
                </a:r>
              </a:p>
              <a:p>
                <a:pPr marL="285750" indent="-285750" defTabSz="9144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:r>
                  <a:rPr lang="en-US" altLang="zh-CN" sz="2000" i="1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</a:t>
                </a:r>
                <a:r>
                  <a:rPr lang="en-US" altLang="zh-CN" sz="2000" i="1" baseline="-25000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lr</a:t>
                </a: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减</a:t>
                </a: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到原来的</a:t>
                </a:r>
                <a:r>
                  <a:rPr lang="en-US" altLang="zh-CN" sz="2000" dirty="0">
                    <a:latin typeface="等线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0.5</a:t>
                </a: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倍</a:t>
                </a: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；</a:t>
                </a:r>
                <a:endParaRPr lang="en-US" altLang="zh-CN" sz="2000" dirty="0"/>
              </a:p>
              <a:p>
                <a:pPr marL="285750" indent="-285750" defTabSz="9144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:r>
                  <a:rPr lang="en-US" altLang="zh-CN" sz="2000" i="1" dirty="0" err="1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</a:t>
                </a:r>
                <a:r>
                  <a:rPr lang="en-US" altLang="zh-CN" sz="2000" i="1" baseline="-25000" dirty="0" err="1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nr</a:t>
                </a: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增大到原来的</a:t>
                </a:r>
                <a:r>
                  <a:rPr lang="en-US" altLang="zh-CN" sz="2000" dirty="0" smtClean="0">
                    <a:latin typeface="等线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1.5</a:t>
                </a:r>
                <a:r>
                  <a:rPr lang="zh-CN" altLang="en-US" sz="2000" dirty="0" smtClean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倍。</a:t>
                </a:r>
                <a:endParaRPr kumimoji="0" lang="zh-CN" altLang="zh-CN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zh-CN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4360" y="1947307"/>
                <a:ext cx="7064990" cy="2713179"/>
              </a:xfrm>
              <a:prstGeom prst="rect">
                <a:avLst/>
              </a:prstGeom>
              <a:blipFill>
                <a:blip r:embed="rId2"/>
                <a:stretch>
                  <a:fillRect l="-94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662540" y="1007971"/>
            <a:ext cx="6372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1200"/>
              </a:spcBef>
              <a:spcAft>
                <a:spcPts val="300"/>
              </a:spcAft>
            </a:pPr>
            <a:r>
              <a:rPr lang="en-US" altLang="zh-CN" sz="2400" b="1" kern="1600" dirty="0" smtClean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《</a:t>
            </a:r>
            <a:r>
              <a:rPr lang="zh-CN" altLang="zh-CN" sz="2400" b="1" kern="1600" dirty="0" smtClean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“光环”泡沫无人机总体气动动力数据</a:t>
            </a:r>
            <a:r>
              <a:rPr lang="en-US" altLang="zh-CN" sz="2400" b="1" kern="1600" dirty="0" smtClean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  <a:r>
              <a:rPr lang="zh-CN" altLang="en-US" sz="2400" b="1" kern="1600" dirty="0" smtClean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</a:t>
            </a:r>
            <a:endParaRPr lang="zh-CN" altLang="zh-CN" sz="2000" b="1" kern="1600" dirty="0"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64360" y="4840965"/>
            <a:ext cx="7064990" cy="96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accent5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        实际的飞行控制与仿真工作，设计完毕之后，还要进行主要参数的拉偏实验，进一步验证</a:t>
            </a:r>
            <a:r>
              <a:rPr lang="zh-CN" altLang="en-US" sz="2000" dirty="0">
                <a:solidFill>
                  <a:schemeClr val="accent5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飞行控制</a:t>
            </a:r>
            <a:r>
              <a:rPr lang="zh-CN" altLang="en-US" sz="2000" dirty="0" smtClean="0">
                <a:solidFill>
                  <a:schemeClr val="accent5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鲁棒性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86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0166" y="142214"/>
            <a:ext cx="8834651" cy="875108"/>
          </a:xfrm>
        </p:spPr>
        <p:txBody>
          <a:bodyPr>
            <a:normAutofit/>
          </a:bodyPr>
          <a:lstStyle/>
          <a:p>
            <a:r>
              <a:rPr lang="en-US" altLang="zh-CN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3600" dirty="0"/>
              <a:t>飞行品质计算与</a:t>
            </a:r>
            <a:r>
              <a:rPr lang="zh-CN" altLang="en-US" sz="3600" dirty="0" smtClean="0"/>
              <a:t>分析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内容占位符 2"/>
          <p:cNvSpPr txBox="1">
            <a:spLocks/>
          </p:cNvSpPr>
          <p:nvPr/>
        </p:nvSpPr>
        <p:spPr>
          <a:xfrm>
            <a:off x="312475" y="951496"/>
            <a:ext cx="8130939" cy="14641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作用</a:t>
            </a:r>
            <a:r>
              <a:rPr lang="zh-CN" altLang="en-US" dirty="0" smtClean="0"/>
              <a:t>：</a:t>
            </a:r>
            <a:r>
              <a:rPr lang="zh-CN" altLang="en-US" dirty="0">
                <a:latin typeface="Calibri" panose="020F0502020204030204" pitchFamily="34" charset="0"/>
              </a:rPr>
              <a:t>量化飞行员在给定的飞行阶段操纵飞机完成任务的难易</a:t>
            </a:r>
            <a:r>
              <a:rPr lang="zh-CN" altLang="en-US" dirty="0" smtClean="0">
                <a:latin typeface="Calibri" panose="020F0502020204030204" pitchFamily="34" charset="0"/>
              </a:rPr>
              <a:t>程度</a:t>
            </a:r>
            <a:endParaRPr lang="en-US" altLang="zh-CN" dirty="0">
              <a:latin typeface="Calibri" panose="020F0502020204030204" pitchFamily="34" charset="0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376167" y="2369608"/>
            <a:ext cx="1184227" cy="485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依据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86" y="2415654"/>
            <a:ext cx="3429053" cy="441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09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2"/>
          <p:cNvSpPr txBox="1">
            <a:spLocks/>
          </p:cNvSpPr>
          <p:nvPr/>
        </p:nvSpPr>
        <p:spPr>
          <a:xfrm>
            <a:off x="194196" y="246361"/>
            <a:ext cx="2207810" cy="485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FF0000"/>
                </a:solidFill>
              </a:rPr>
              <a:t>主要</a:t>
            </a:r>
            <a:r>
              <a:rPr lang="zh-CN" altLang="en-US" dirty="0" smtClean="0">
                <a:solidFill>
                  <a:srgbClr val="FF0000"/>
                </a:solidFill>
              </a:rPr>
              <a:t>步骤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351" y="246361"/>
            <a:ext cx="626745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0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Text Box 2"/>
          <p:cNvSpPr txBox="1">
            <a:spLocks noChangeArrowheads="1"/>
          </p:cNvSpPr>
          <p:nvPr/>
        </p:nvSpPr>
        <p:spPr bwMode="auto">
          <a:xfrm>
            <a:off x="463550" y="146706"/>
            <a:ext cx="59039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纵向飞行品质</a:t>
            </a:r>
            <a:endParaRPr lang="en-US" altLang="zh-CN" sz="28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823346" y="774089"/>
            <a:ext cx="271201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 smtClean="0">
                <a:solidFill>
                  <a:srgbClr val="0000FF"/>
                </a:solidFill>
                <a:latin typeface="Calibri" panose="020F0502020204030204" pitchFamily="34" charset="0"/>
              </a:rPr>
              <a:t>（</a:t>
            </a:r>
            <a:r>
              <a:rPr lang="en-US" altLang="zh-CN" sz="2400" dirty="0" smtClean="0">
                <a:solidFill>
                  <a:srgbClr val="0000FF"/>
                </a:solidFill>
                <a:latin typeface="Calibri" panose="020F0502020204030204" pitchFamily="34" charset="0"/>
              </a:rPr>
              <a:t>1</a:t>
            </a:r>
            <a:r>
              <a:rPr lang="zh-CN" altLang="en-US" sz="2400" dirty="0" smtClean="0">
                <a:solidFill>
                  <a:srgbClr val="0000FF"/>
                </a:solidFill>
                <a:latin typeface="Calibri" panose="020F0502020204030204" pitchFamily="34" charset="0"/>
              </a:rPr>
              <a:t>）长周期模态</a:t>
            </a:r>
            <a:endParaRPr lang="en-US" altLang="zh-CN" sz="2400" dirty="0">
              <a:solidFill>
                <a:srgbClr val="0000FF"/>
              </a:solidFill>
              <a:latin typeface="Calibri" panose="020F050202020403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603880" y="2016430"/>
            <a:ext cx="2303462" cy="1569660"/>
            <a:chOff x="188718" y="4186238"/>
            <a:chExt cx="2303462" cy="1569660"/>
          </a:xfrm>
        </p:grpSpPr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188718" y="4186238"/>
              <a:ext cx="2303462" cy="15696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400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等级</a:t>
              </a:r>
              <a:r>
                <a:rPr lang="en-US" altLang="zh-CN" sz="2400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1</a:t>
              </a:r>
              <a:r>
                <a:rPr lang="zh-CN" altLang="en-US" sz="2400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：</a:t>
              </a:r>
              <a:endParaRPr lang="en-US" altLang="zh-CN" sz="2400" dirty="0" smtClean="0">
                <a:solidFill>
                  <a:srgbClr val="000000"/>
                </a:solidFill>
                <a:latin typeface="Calibri" panose="020F0502020204030204" pitchFamily="34" charset="0"/>
              </a:endParaRPr>
            </a:p>
            <a:p>
              <a:pPr>
                <a:spcBef>
                  <a:spcPct val="50000"/>
                </a:spcBef>
              </a:pPr>
              <a:r>
                <a:rPr lang="zh-CN" altLang="en-US" sz="2400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等级</a:t>
              </a:r>
              <a:r>
                <a:rPr lang="en-US" altLang="zh-CN" sz="2400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2</a:t>
              </a:r>
              <a:r>
                <a:rPr lang="zh-CN" altLang="en-US" sz="2400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：</a:t>
              </a:r>
              <a:endParaRPr lang="en-US" altLang="zh-CN" sz="24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  <a:p>
              <a:pPr>
                <a:spcBef>
                  <a:spcPct val="50000"/>
                </a:spcBef>
              </a:pPr>
              <a:r>
                <a:rPr lang="zh-CN" altLang="en-US" sz="2400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等级</a:t>
              </a:r>
              <a:r>
                <a:rPr lang="en-US" altLang="zh-CN" sz="2400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3</a:t>
              </a:r>
              <a:r>
                <a:rPr lang="zh-CN" altLang="en-US" sz="2400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：</a:t>
              </a:r>
              <a:endParaRPr lang="en-US" altLang="zh-CN" sz="24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graphicFrame>
          <p:nvGraphicFramePr>
            <p:cNvPr id="10" name="Object 10"/>
            <p:cNvGraphicFramePr>
              <a:graphicFrameLocks noChangeAspect="1"/>
            </p:cNvGraphicFramePr>
            <p:nvPr>
              <p:extLst/>
            </p:nvPr>
          </p:nvGraphicFramePr>
          <p:xfrm>
            <a:off x="1445308" y="4247673"/>
            <a:ext cx="1005404" cy="3656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3" name="Equation" r:id="rId3" imgW="558558" imgH="203112" progId="Equation.DSMT4">
                    <p:embed/>
                  </p:oleObj>
                </mc:Choice>
                <mc:Fallback>
                  <p:oleObj name="Equation" r:id="rId3" imgW="558558" imgH="203112" progId="Equation.DSMT4">
                    <p:embed/>
                    <p:pic>
                      <p:nvPicPr>
                        <p:cNvPr id="1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5308" y="4247673"/>
                          <a:ext cx="1005404" cy="3656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1"/>
            <p:cNvGraphicFramePr>
              <a:graphicFrameLocks noChangeAspect="1"/>
            </p:cNvGraphicFramePr>
            <p:nvPr>
              <p:extLst/>
            </p:nvPr>
          </p:nvGraphicFramePr>
          <p:xfrm>
            <a:off x="1456626" y="4819713"/>
            <a:ext cx="663575" cy="365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4" name="Equation" r:id="rId5" imgW="368140" imgH="203112" progId="Equation.DSMT4">
                    <p:embed/>
                  </p:oleObj>
                </mc:Choice>
                <mc:Fallback>
                  <p:oleObj name="Equation" r:id="rId5" imgW="368140" imgH="203112" progId="Equation.DSMT4">
                    <p:embed/>
                    <p:pic>
                      <p:nvPicPr>
                        <p:cNvPr id="11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56626" y="4819713"/>
                          <a:ext cx="663575" cy="365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450393" y="5344596"/>
            <a:ext cx="982553" cy="4113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5" name="Equation" r:id="rId7" imgW="545863" imgH="228501" progId="Equation.DSMT4">
                    <p:embed/>
                  </p:oleObj>
                </mc:Choice>
                <mc:Fallback>
                  <p:oleObj name="Equation" r:id="rId7" imgW="545863" imgH="228501" progId="Equation.DSMT4">
                    <p:embed/>
                    <p:pic>
                      <p:nvPicPr>
                        <p:cNvPr id="12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50393" y="5344596"/>
                          <a:ext cx="982553" cy="4113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3"/>
              <p:cNvSpPr txBox="1">
                <a:spLocks noChangeArrowheads="1"/>
              </p:cNvSpPr>
              <p:nvPr/>
            </p:nvSpPr>
            <p:spPr bwMode="auto">
              <a:xfrm>
                <a:off x="701770" y="3791799"/>
                <a:ext cx="8000626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2400" dirty="0" smtClean="0">
                    <a:solidFill>
                      <a:srgbClr val="002060"/>
                    </a:solidFill>
                    <a:latin typeface="Calibri" panose="020F0502020204030204" pitchFamily="34" charset="0"/>
                  </a:rPr>
                  <a:t>长周期模态的</a:t>
                </a:r>
                <a:r>
                  <a:rPr lang="en-US" altLang="zh-CN" sz="2400" dirty="0" smtClean="0">
                    <a:solidFill>
                      <a:srgbClr val="002060"/>
                    </a:solidFill>
                    <a:latin typeface="Calibri" panose="020F0502020204030204" pitchFamily="34" charset="0"/>
                  </a:rPr>
                  <a:t>3</a:t>
                </a:r>
                <a:r>
                  <a:rPr lang="zh-CN" altLang="en-US" sz="2400" dirty="0" smtClean="0">
                    <a:solidFill>
                      <a:srgbClr val="002060"/>
                    </a:solidFill>
                    <a:latin typeface="Calibri" panose="020F0502020204030204" pitchFamily="34" charset="0"/>
                  </a:rPr>
                  <a:t>级飞行品质允许飞行状态发散</a:t>
                </a:r>
                <a:r>
                  <a:rPr lang="en-US" altLang="zh-CN" sz="2400" dirty="0" smtClean="0">
                    <a:solidFill>
                      <a:srgbClr val="002060"/>
                    </a:solidFill>
                    <a:latin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𝜁</m:t>
                    </m:r>
                  </m:oMath>
                </a14:m>
                <a:r>
                  <a:rPr lang="en-US" altLang="zh-CN" sz="2400" dirty="0" smtClean="0">
                    <a:solidFill>
                      <a:srgbClr val="002060"/>
                    </a:solidFill>
                    <a:latin typeface="Calibri" panose="020F0502020204030204" pitchFamily="34" charset="0"/>
                  </a:rPr>
                  <a:t>&lt;0)</a:t>
                </a:r>
                <a:r>
                  <a:rPr lang="zh-CN" altLang="en-US" sz="2400" dirty="0" smtClean="0">
                    <a:solidFill>
                      <a:srgbClr val="002060"/>
                    </a:solidFill>
                    <a:latin typeface="Calibri" panose="020F0502020204030204" pitchFamily="34" charset="0"/>
                  </a:rPr>
                  <a:t>，但是倍幅时间</a:t>
                </a:r>
                <a:r>
                  <a:rPr lang="en-US" altLang="zh-CN" sz="2400" i="1" dirty="0" smtClean="0">
                    <a:solidFill>
                      <a:srgbClr val="002060"/>
                    </a:solidFill>
                    <a:latin typeface="Calibri" panose="020F0502020204030204" pitchFamily="34" charset="0"/>
                  </a:rPr>
                  <a:t>T</a:t>
                </a:r>
                <a:r>
                  <a:rPr lang="en-US" altLang="zh-CN" sz="2400" baseline="-25000" dirty="0" smtClean="0">
                    <a:solidFill>
                      <a:srgbClr val="002060"/>
                    </a:solidFill>
                    <a:latin typeface="Calibri" panose="020F0502020204030204" pitchFamily="34" charset="0"/>
                  </a:rPr>
                  <a:t>2</a:t>
                </a:r>
                <a:r>
                  <a:rPr lang="zh-CN" altLang="en-US" sz="2400" dirty="0" smtClean="0">
                    <a:solidFill>
                      <a:srgbClr val="002060"/>
                    </a:solidFill>
                    <a:latin typeface="Calibri" panose="020F0502020204030204" pitchFamily="34" charset="0"/>
                  </a:rPr>
                  <a:t>必须大于</a:t>
                </a:r>
                <a:r>
                  <a:rPr lang="en-US" altLang="zh-CN" sz="2400" dirty="0" smtClean="0">
                    <a:solidFill>
                      <a:srgbClr val="002060"/>
                    </a:solidFill>
                    <a:latin typeface="Calibri" panose="020F0502020204030204" pitchFamily="34" charset="0"/>
                  </a:rPr>
                  <a:t>55s</a:t>
                </a:r>
                <a:r>
                  <a:rPr lang="zh-CN" altLang="en-US" sz="2400" dirty="0" smtClean="0">
                    <a:solidFill>
                      <a:srgbClr val="002060"/>
                    </a:solidFill>
                    <a:latin typeface="Calibri" panose="020F0502020204030204" pitchFamily="34" charset="0"/>
                  </a:rPr>
                  <a:t>（发散得比较缓慢）</a:t>
                </a:r>
                <a:endParaRPr lang="en-US" altLang="zh-CN" sz="2400" dirty="0" smtClean="0">
                  <a:solidFill>
                    <a:srgbClr val="FF0000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6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1770" y="3791799"/>
                <a:ext cx="8000626" cy="830997"/>
              </a:xfrm>
              <a:prstGeom prst="rect">
                <a:avLst/>
              </a:prstGeom>
              <a:blipFill>
                <a:blip r:embed="rId9"/>
                <a:stretch>
                  <a:fillRect l="-1142" t="-8824" r="-1066" b="-1691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1020228" y="1447839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最关心该模态的阻尼：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3242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1672</TotalTime>
  <Words>2819</Words>
  <Application>Microsoft Office PowerPoint</Application>
  <PresentationFormat>全屏显示(4:3)</PresentationFormat>
  <Paragraphs>357</Paragraphs>
  <Slides>50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7" baseType="lpstr">
      <vt:lpstr>Helvetica Neue</vt:lpstr>
      <vt:lpstr>等线</vt:lpstr>
      <vt:lpstr>等线 Light</vt:lpstr>
      <vt:lpstr>黑体</vt:lpstr>
      <vt:lpstr>宋体</vt:lpstr>
      <vt:lpstr>Arial</vt:lpstr>
      <vt:lpstr>Calibri</vt:lpstr>
      <vt:lpstr>Calibri Light</vt:lpstr>
      <vt:lpstr>Cambria</vt:lpstr>
      <vt:lpstr>Cambria Math</vt:lpstr>
      <vt:lpstr>Courier New</vt:lpstr>
      <vt:lpstr>Helvetica</vt:lpstr>
      <vt:lpstr>Symbol</vt:lpstr>
      <vt:lpstr>Times New Roman</vt:lpstr>
      <vt:lpstr>Wingdings</vt:lpstr>
      <vt:lpstr>Office 主题​​</vt:lpstr>
      <vt:lpstr>Equation</vt:lpstr>
      <vt:lpstr>飞行动力学与飞行控制</vt:lpstr>
      <vt:lpstr>主要内容</vt:lpstr>
      <vt:lpstr>从总体设计、空气动力学到飞行动力学</vt:lpstr>
      <vt:lpstr>1. 从总体设计、空气动力学到飞行动力学</vt:lpstr>
      <vt:lpstr>PowerPoint 演示文稿</vt:lpstr>
      <vt:lpstr>PowerPoint 演示文稿</vt:lpstr>
      <vt:lpstr>2.飞行品质计算与分析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 飞行控制律设计与数字飞行仿真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4.飞行控制系统的实现与半物理仿真</vt:lpstr>
      <vt:lpstr>本部分内容属于飞控的嵌入式开发</vt:lpstr>
      <vt:lpstr>PowerPoint 演示文稿</vt:lpstr>
      <vt:lpstr>飞控代码实现示意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飞行品质计算 飞行控制律设计方法与步骤</dc:title>
  <dc:creator>meiying</dc:creator>
  <cp:lastModifiedBy>meiying</cp:lastModifiedBy>
  <cp:revision>180</cp:revision>
  <dcterms:created xsi:type="dcterms:W3CDTF">2021-09-13T16:13:23Z</dcterms:created>
  <dcterms:modified xsi:type="dcterms:W3CDTF">2021-09-25T05:23:15Z</dcterms:modified>
</cp:coreProperties>
</file>